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notesMasterIdLst>
    <p:notesMasterId r:id="rId40"/>
  </p:notesMasterIdLst>
  <p:sldIdLst>
    <p:sldId id="288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89" r:id="rId21"/>
    <p:sldId id="290" r:id="rId22"/>
    <p:sldId id="291" r:id="rId23"/>
    <p:sldId id="292" r:id="rId24"/>
    <p:sldId id="293" r:id="rId25"/>
    <p:sldId id="294" r:id="rId26"/>
    <p:sldId id="286" r:id="rId27"/>
    <p:sldId id="266" r:id="rId28"/>
    <p:sldId id="267" r:id="rId29"/>
    <p:sldId id="268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E2317-123B-45A2-9EA9-4E3770FDDE8D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1D3D-A32B-4A1C-9AAF-2CAF9FD4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6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96630-DAA2-41E4-AC30-16BD74E2CB49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49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4AB50-4DDF-4027-9015-1DB966370D6C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4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45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300AF-CB73-415A-9FFF-BBD5090BF035}" type="slidenum">
              <a:rPr lang="en-US"/>
              <a:pPr/>
              <a:t>23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A90CA-B9F8-44C3-ADDF-43E8675BF6BC}" type="slidenum">
              <a:rPr lang="en-US"/>
              <a:pPr/>
              <a:t>24</a:t>
            </a:fld>
            <a:endParaRPr lang="en-US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0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4FE5B-04BC-4ECC-A038-102F7922A8FF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6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39AAE-B51E-441B-AF47-E4FDD0061689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A474E-158F-4199-9AAB-83F16F9A32C2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6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05AE-5485-4F71-8EDD-C1323CD15B32}" type="slidenum">
              <a:rPr lang="en-US"/>
              <a:pPr/>
              <a:t>12</a:t>
            </a:fld>
            <a:endParaRPr 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6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4AB50-4DDF-4027-9015-1DB966370D6C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4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7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05AE-5485-4F71-8EDD-C1323CD15B32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45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8F7AB-3156-42DB-AF4C-719BAC285053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8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0BA97-A752-4844-902E-3AA18C3ED1E3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4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DDEAD5-6735-4413-99C8-AD1A4695AC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8" descr="art"/>
          <p:cNvPicPr>
            <a:picLocks noChangeAspect="1" noChangeArrowheads="1"/>
          </p:cNvPicPr>
          <p:nvPr userDrawn="1"/>
        </p:nvPicPr>
        <p:blipFill>
          <a:blip r:embed="rId5" cstate="print"/>
          <a:srcRect t="53714" b="2774"/>
          <a:stretch>
            <a:fillRect/>
          </a:stretch>
        </p:blipFill>
        <p:spPr bwMode="auto">
          <a:xfrm>
            <a:off x="1" y="0"/>
            <a:ext cx="12196233" cy="6248400"/>
          </a:xfrm>
          <a:prstGeom prst="rect">
            <a:avLst/>
          </a:prstGeom>
          <a:noFill/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" y="1"/>
            <a:ext cx="12187767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6019800"/>
            <a:ext cx="12192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0" y="0"/>
            <a:ext cx="12192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1968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101600" y="4254500"/>
            <a:ext cx="4927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PowerPoint</a:t>
            </a:r>
            <a:r>
              <a:rPr lang="en-US" sz="1800" b="1" baseline="30000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®</a:t>
            </a: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 Lecture Presentations for</a:t>
            </a:r>
            <a:r>
              <a:rPr lang="en-US" sz="1800">
                <a:solidFill>
                  <a:srgbClr val="006699"/>
                </a:solidFill>
                <a:sym typeface="Symbol" pitchFamily="48" charset="2"/>
              </a:rPr>
              <a:t> </a:t>
            </a:r>
            <a:r>
              <a:rPr lang="en-US" sz="4800" b="1">
                <a:solidFill>
                  <a:srgbClr val="FFFFFF"/>
                </a:solidFill>
                <a:sym typeface="Symbol" pitchFamily="48" charset="2"/>
              </a:rPr>
              <a:t>Biology</a:t>
            </a:r>
            <a:r>
              <a:rPr lang="en-US" sz="2400" b="1">
                <a:solidFill>
                  <a:srgbClr val="FFFFFF"/>
                </a:solidFill>
                <a:sym typeface="Symbol" pitchFamily="48" charset="2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Eighth Edition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Neil Campbell and Jane Reece</a:t>
            </a:r>
            <a:endParaRPr lang="en-US" sz="1600" b="1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1" y="6172201"/>
            <a:ext cx="12187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6600"/>
                </a:solidFill>
                <a:latin typeface="Times New Roman" pitchFamily="48" charset="0"/>
                <a:sym typeface="Symbol" pitchFamily="48" charset="2"/>
              </a:rPr>
              <a:t>Lectures by Chris Romero, updated by Erin Barley with contributions from Joan Sharp</a:t>
            </a:r>
            <a:r>
              <a:rPr lang="en-US" sz="2400">
                <a:solidFill>
                  <a:srgbClr val="006600"/>
                </a:solidFill>
                <a:sym typeface="Symbol" pitchFamily="4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270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0482-F83D-438F-A312-FA4D63CF8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218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143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746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8687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791201"/>
            <a:ext cx="56388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5791201"/>
            <a:ext cx="56388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274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18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41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641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2862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7201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6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BC58B-F0AA-4245-B1C5-7745D31374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362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74639"/>
            <a:ext cx="2870200" cy="6035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9"/>
            <a:ext cx="840740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527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DDEAD5-6735-4413-99C8-AD1A4695AC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8" descr="art"/>
          <p:cNvPicPr>
            <a:picLocks noChangeAspect="1" noChangeArrowheads="1"/>
          </p:cNvPicPr>
          <p:nvPr userDrawn="1"/>
        </p:nvPicPr>
        <p:blipFill>
          <a:blip r:embed="rId5" cstate="print"/>
          <a:srcRect t="53714" b="2774"/>
          <a:stretch>
            <a:fillRect/>
          </a:stretch>
        </p:blipFill>
        <p:spPr bwMode="auto">
          <a:xfrm>
            <a:off x="1" y="0"/>
            <a:ext cx="12196233" cy="6248400"/>
          </a:xfrm>
          <a:prstGeom prst="rect">
            <a:avLst/>
          </a:prstGeom>
          <a:noFill/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" y="1"/>
            <a:ext cx="12187767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6019800"/>
            <a:ext cx="12192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0" y="0"/>
            <a:ext cx="12192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1968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101600" y="4254500"/>
            <a:ext cx="4927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PowerPoint</a:t>
            </a:r>
            <a:r>
              <a:rPr lang="en-US" sz="1800" b="1" baseline="30000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®</a:t>
            </a: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 Lecture Presentations for</a:t>
            </a:r>
            <a:r>
              <a:rPr lang="en-US" sz="1800">
                <a:solidFill>
                  <a:srgbClr val="006699"/>
                </a:solidFill>
                <a:sym typeface="Symbol" pitchFamily="48" charset="2"/>
              </a:rPr>
              <a:t> </a:t>
            </a:r>
            <a:r>
              <a:rPr lang="en-US" sz="4800" b="1">
                <a:solidFill>
                  <a:srgbClr val="FFFFFF"/>
                </a:solidFill>
                <a:sym typeface="Symbol" pitchFamily="48" charset="2"/>
              </a:rPr>
              <a:t>Biology</a:t>
            </a:r>
            <a:r>
              <a:rPr lang="en-US" sz="2400" b="1">
                <a:solidFill>
                  <a:srgbClr val="FFFFFF"/>
                </a:solidFill>
                <a:sym typeface="Symbol" pitchFamily="48" charset="2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Eighth Edition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Neil Campbell and Jane Reece</a:t>
            </a:r>
            <a:endParaRPr lang="en-US" sz="1600" b="1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1" y="6172201"/>
            <a:ext cx="12187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6600"/>
                </a:solidFill>
                <a:latin typeface="Times New Roman" pitchFamily="48" charset="0"/>
                <a:sym typeface="Symbol" pitchFamily="48" charset="2"/>
              </a:rPr>
              <a:t>Lectures by Chris Romero, updated by Erin Barley with contributions from Joan Sharp</a:t>
            </a:r>
            <a:r>
              <a:rPr lang="en-US" sz="2400">
                <a:solidFill>
                  <a:srgbClr val="006600"/>
                </a:solidFill>
                <a:sym typeface="Symbol" pitchFamily="4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6542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417300" cy="1143000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1600201"/>
            <a:ext cx="10909300" cy="45259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CCC15-9A9E-4972-8ECB-590A1DA143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805F9-0575-4139-94E6-2C255B84E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373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83EB-B7C2-40F8-BE27-D4CF39656C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467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E3F37-4EF6-4ED9-8040-7ECDD9B45E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901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E38A-E643-4862-BAFD-84C1B37D35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348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AD6C-572C-4B03-8F28-F43845DFCF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613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9193-2E93-4F39-BCD5-54ED74852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748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7D19C-E147-4788-8B8F-C67B30FDB5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8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032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0482-F83D-438F-A312-FA4D63CF8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98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BC58B-F0AA-4245-B1C5-7745D31374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731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DDEAD5-6735-4413-99C8-AD1A4695AC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8" descr="art"/>
          <p:cNvPicPr>
            <a:picLocks noChangeAspect="1" noChangeArrowheads="1"/>
          </p:cNvPicPr>
          <p:nvPr userDrawn="1"/>
        </p:nvPicPr>
        <p:blipFill>
          <a:blip r:embed="rId5" cstate="print"/>
          <a:srcRect t="53714" b="2774"/>
          <a:stretch>
            <a:fillRect/>
          </a:stretch>
        </p:blipFill>
        <p:spPr bwMode="auto">
          <a:xfrm>
            <a:off x="1" y="0"/>
            <a:ext cx="12196233" cy="6248400"/>
          </a:xfrm>
          <a:prstGeom prst="rect">
            <a:avLst/>
          </a:prstGeom>
          <a:noFill/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" y="1"/>
            <a:ext cx="12187767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6019800"/>
            <a:ext cx="12192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0" y="0"/>
            <a:ext cx="12192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1968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101600" y="4254500"/>
            <a:ext cx="4927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PowerPoint</a:t>
            </a:r>
            <a:r>
              <a:rPr lang="en-US" sz="1800" b="1" baseline="30000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®</a:t>
            </a: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 Lecture Presentations for</a:t>
            </a:r>
            <a:r>
              <a:rPr lang="en-US" sz="1800">
                <a:solidFill>
                  <a:srgbClr val="006699"/>
                </a:solidFill>
                <a:sym typeface="Symbol" pitchFamily="48" charset="2"/>
              </a:rPr>
              <a:t> </a:t>
            </a:r>
            <a:r>
              <a:rPr lang="en-US" sz="4800" b="1">
                <a:solidFill>
                  <a:srgbClr val="FFFFFF"/>
                </a:solidFill>
                <a:sym typeface="Symbol" pitchFamily="48" charset="2"/>
              </a:rPr>
              <a:t>Biology</a:t>
            </a:r>
            <a:r>
              <a:rPr lang="en-US" sz="2400" b="1">
                <a:solidFill>
                  <a:srgbClr val="FFFFFF"/>
                </a:solidFill>
                <a:sym typeface="Symbol" pitchFamily="48" charset="2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Eighth Edition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Neil Campbell and Jane Reece</a:t>
            </a:r>
            <a:endParaRPr lang="en-US" sz="1600" b="1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1" y="6172201"/>
            <a:ext cx="12187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6600"/>
                </a:solidFill>
                <a:latin typeface="Times New Roman" pitchFamily="48" charset="0"/>
                <a:sym typeface="Symbol" pitchFamily="48" charset="2"/>
              </a:rPr>
              <a:t>Lectures by Chris Romero, updated by Erin Barley with contributions from Joan Sharp</a:t>
            </a:r>
            <a:r>
              <a:rPr lang="en-US" sz="2400">
                <a:solidFill>
                  <a:srgbClr val="006600"/>
                </a:solidFill>
                <a:sym typeface="Symbol" pitchFamily="4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45503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417300" cy="1143000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1600201"/>
            <a:ext cx="10909300" cy="45259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CCC15-9A9E-4972-8ECB-590A1DA143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805F9-0575-4139-94E6-2C255B84E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594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83EB-B7C2-40F8-BE27-D4CF39656C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593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E3F37-4EF6-4ED9-8040-7ECDD9B45E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846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E38A-E643-4862-BAFD-84C1B37D35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881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AD6C-572C-4B03-8F28-F43845DFCF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32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9193-2E93-4F39-BCD5-54ED74852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96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9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7D19C-E147-4788-8B8F-C67B30FDB5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234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0482-F83D-438F-A312-FA4D63CF8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453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BC58B-F0AA-4245-B1C5-7745D31374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9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584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791201"/>
            <a:ext cx="56388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5791201"/>
            <a:ext cx="56388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9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7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516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15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417300" cy="1143000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1600201"/>
            <a:ext cx="10909300" cy="45259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CCC15-9A9E-4972-8ECB-590A1DA143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378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1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74639"/>
            <a:ext cx="2870200" cy="6035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9"/>
            <a:ext cx="840740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21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DDEAD5-6735-4413-99C8-AD1A4695AC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8" descr="art"/>
          <p:cNvPicPr>
            <a:picLocks noChangeAspect="1" noChangeArrowheads="1"/>
          </p:cNvPicPr>
          <p:nvPr userDrawn="1"/>
        </p:nvPicPr>
        <p:blipFill>
          <a:blip r:embed="rId5" cstate="print"/>
          <a:srcRect t="53714" b="2774"/>
          <a:stretch>
            <a:fillRect/>
          </a:stretch>
        </p:blipFill>
        <p:spPr bwMode="auto">
          <a:xfrm>
            <a:off x="1" y="0"/>
            <a:ext cx="12196233" cy="6248400"/>
          </a:xfrm>
          <a:prstGeom prst="rect">
            <a:avLst/>
          </a:prstGeom>
          <a:noFill/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" y="1"/>
            <a:ext cx="12187767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6019800"/>
            <a:ext cx="12192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0" y="0"/>
            <a:ext cx="12192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1968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101600" y="4254500"/>
            <a:ext cx="4927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PowerPoint</a:t>
            </a:r>
            <a:r>
              <a:rPr lang="en-US" sz="1800" b="1" baseline="30000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®</a:t>
            </a: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 Lecture Presentations for</a:t>
            </a:r>
            <a:r>
              <a:rPr lang="en-US" sz="1800">
                <a:solidFill>
                  <a:srgbClr val="006699"/>
                </a:solidFill>
                <a:sym typeface="Symbol" pitchFamily="48" charset="2"/>
              </a:rPr>
              <a:t> </a:t>
            </a:r>
            <a:r>
              <a:rPr lang="en-US" sz="4800" b="1">
                <a:solidFill>
                  <a:srgbClr val="FFFFFF"/>
                </a:solidFill>
                <a:sym typeface="Symbol" pitchFamily="48" charset="2"/>
              </a:rPr>
              <a:t>Biology</a:t>
            </a:r>
            <a:r>
              <a:rPr lang="en-US" sz="2400" b="1">
                <a:solidFill>
                  <a:srgbClr val="FFFFFF"/>
                </a:solidFill>
                <a:sym typeface="Symbol" pitchFamily="48" charset="2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Eighth Edition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Neil Campbell and Jane Reece</a:t>
            </a:r>
            <a:endParaRPr lang="en-US" sz="1600" b="1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1" y="6172201"/>
            <a:ext cx="12187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6600"/>
                </a:solidFill>
                <a:latin typeface="Times New Roman" pitchFamily="48" charset="0"/>
                <a:sym typeface="Symbol" pitchFamily="48" charset="2"/>
              </a:rPr>
              <a:t>Lectures by Chris Romero, updated by Erin Barley with contributions from Joan Sharp</a:t>
            </a:r>
            <a:r>
              <a:rPr lang="en-US" sz="2400">
                <a:solidFill>
                  <a:srgbClr val="006600"/>
                </a:solidFill>
                <a:sym typeface="Symbol" pitchFamily="4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33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417300" cy="1143000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1600201"/>
            <a:ext cx="10909300" cy="45259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CCC15-9A9E-4972-8ECB-590A1DA143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805F9-0575-4139-94E6-2C255B84E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75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83EB-B7C2-40F8-BE27-D4CF39656C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77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E3F37-4EF6-4ED9-8040-7ECDD9B45E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9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E38A-E643-4862-BAFD-84C1B37D35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90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AD6C-572C-4B03-8F28-F43845DFCF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2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805F9-0575-4139-94E6-2C255B84E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13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9193-2E93-4F39-BCD5-54ED74852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60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7D19C-E147-4788-8B8F-C67B30FDB5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38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0482-F83D-438F-A312-FA4D63CF8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21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BC58B-F0AA-4245-B1C5-7745D31374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6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7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79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132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791201"/>
            <a:ext cx="56388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5791201"/>
            <a:ext cx="56388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15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57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5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83EB-B7C2-40F8-BE27-D4CF39656C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08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886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96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600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2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74639"/>
            <a:ext cx="2870200" cy="6035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9"/>
            <a:ext cx="840740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DDEAD5-6735-4413-99C8-AD1A4695AC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8" descr="art"/>
          <p:cNvPicPr>
            <a:picLocks noChangeAspect="1" noChangeArrowheads="1"/>
          </p:cNvPicPr>
          <p:nvPr userDrawn="1"/>
        </p:nvPicPr>
        <p:blipFill>
          <a:blip r:embed="rId5" cstate="print"/>
          <a:srcRect t="53714" b="2774"/>
          <a:stretch>
            <a:fillRect/>
          </a:stretch>
        </p:blipFill>
        <p:spPr bwMode="auto">
          <a:xfrm>
            <a:off x="1" y="0"/>
            <a:ext cx="12196233" cy="6248400"/>
          </a:xfrm>
          <a:prstGeom prst="rect">
            <a:avLst/>
          </a:prstGeom>
          <a:noFill/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" y="1"/>
            <a:ext cx="12187767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6019800"/>
            <a:ext cx="12192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0" y="0"/>
            <a:ext cx="12192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1968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101600" y="4254500"/>
            <a:ext cx="4927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PowerPoint</a:t>
            </a:r>
            <a:r>
              <a:rPr lang="en-US" sz="1800" b="1" baseline="30000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®</a:t>
            </a: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 Lecture Presentations for</a:t>
            </a:r>
            <a:r>
              <a:rPr lang="en-US" sz="1800">
                <a:solidFill>
                  <a:srgbClr val="006699"/>
                </a:solidFill>
                <a:sym typeface="Symbol" pitchFamily="48" charset="2"/>
              </a:rPr>
              <a:t> </a:t>
            </a:r>
            <a:r>
              <a:rPr lang="en-US" sz="4800" b="1">
                <a:solidFill>
                  <a:srgbClr val="FFFFFF"/>
                </a:solidFill>
                <a:sym typeface="Symbol" pitchFamily="48" charset="2"/>
              </a:rPr>
              <a:t>Biology</a:t>
            </a:r>
            <a:r>
              <a:rPr lang="en-US" sz="2400" b="1">
                <a:solidFill>
                  <a:srgbClr val="FFFFFF"/>
                </a:solidFill>
                <a:sym typeface="Symbol" pitchFamily="48" charset="2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Eighth Edition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Neil Campbell and Jane Reece</a:t>
            </a:r>
            <a:endParaRPr lang="en-US" sz="1600" b="1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1" y="6172201"/>
            <a:ext cx="12187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6600"/>
                </a:solidFill>
                <a:latin typeface="Times New Roman" pitchFamily="48" charset="0"/>
                <a:sym typeface="Symbol" pitchFamily="48" charset="2"/>
              </a:rPr>
              <a:t>Lectures by Chris Romero, updated by Erin Barley with contributions from Joan Sharp</a:t>
            </a:r>
            <a:r>
              <a:rPr lang="en-US" sz="2400">
                <a:solidFill>
                  <a:srgbClr val="006600"/>
                </a:solidFill>
                <a:sym typeface="Symbol" pitchFamily="4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509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417300" cy="1143000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1600201"/>
            <a:ext cx="10909300" cy="45259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CCC15-9A9E-4972-8ECB-590A1DA143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4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805F9-0575-4139-94E6-2C255B84E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407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83EB-B7C2-40F8-BE27-D4CF39656C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22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E3F37-4EF6-4ED9-8040-7ECDD9B45E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1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E3F37-4EF6-4ED9-8040-7ECDD9B45E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11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E38A-E643-4862-BAFD-84C1B37D35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74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AD6C-572C-4B03-8F28-F43845DFCF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87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9193-2E93-4F39-BCD5-54ED74852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09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7D19C-E147-4788-8B8F-C67B30FDB5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24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0482-F83D-438F-A312-FA4D63CF8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88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BC58B-F0AA-4245-B1C5-7745D31374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3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25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54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791201"/>
            <a:ext cx="56388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5791201"/>
            <a:ext cx="56388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E38A-E643-4862-BAFD-84C1B37D35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48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089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9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3865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216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8511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6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74639"/>
            <a:ext cx="2870200" cy="6035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9"/>
            <a:ext cx="840740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55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DDEAD5-6735-4413-99C8-AD1A4695AC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8" descr="art"/>
          <p:cNvPicPr>
            <a:picLocks noChangeAspect="1" noChangeArrowheads="1"/>
          </p:cNvPicPr>
          <p:nvPr userDrawn="1"/>
        </p:nvPicPr>
        <p:blipFill>
          <a:blip r:embed="rId5" cstate="print"/>
          <a:srcRect t="53714" b="2774"/>
          <a:stretch>
            <a:fillRect/>
          </a:stretch>
        </p:blipFill>
        <p:spPr bwMode="auto">
          <a:xfrm>
            <a:off x="1" y="0"/>
            <a:ext cx="12196233" cy="6248400"/>
          </a:xfrm>
          <a:prstGeom prst="rect">
            <a:avLst/>
          </a:prstGeom>
          <a:noFill/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" y="1"/>
            <a:ext cx="12187767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6019800"/>
            <a:ext cx="12192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0" y="0"/>
            <a:ext cx="12192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1968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101600" y="4254500"/>
            <a:ext cx="4927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PowerPoint</a:t>
            </a:r>
            <a:r>
              <a:rPr lang="en-US" sz="1800" b="1" baseline="30000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®</a:t>
            </a: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 Lecture Presentations for</a:t>
            </a:r>
            <a:r>
              <a:rPr lang="en-US" sz="1800">
                <a:solidFill>
                  <a:srgbClr val="006699"/>
                </a:solidFill>
                <a:sym typeface="Symbol" pitchFamily="48" charset="2"/>
              </a:rPr>
              <a:t> </a:t>
            </a:r>
            <a:r>
              <a:rPr lang="en-US" sz="4800" b="1">
                <a:solidFill>
                  <a:srgbClr val="FFFFFF"/>
                </a:solidFill>
                <a:sym typeface="Symbol" pitchFamily="48" charset="2"/>
              </a:rPr>
              <a:t>Biology</a:t>
            </a:r>
            <a:r>
              <a:rPr lang="en-US" sz="2400" b="1">
                <a:solidFill>
                  <a:srgbClr val="FFFFFF"/>
                </a:solidFill>
                <a:sym typeface="Symbol" pitchFamily="48" charset="2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Eighth Edition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Neil Campbell and Jane Reece</a:t>
            </a:r>
            <a:endParaRPr lang="en-US" sz="1600" b="1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1" y="6172201"/>
            <a:ext cx="12187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6600"/>
                </a:solidFill>
                <a:latin typeface="Times New Roman" pitchFamily="48" charset="0"/>
                <a:sym typeface="Symbol" pitchFamily="48" charset="2"/>
              </a:rPr>
              <a:t>Lectures by Chris Romero, updated by Erin Barley with contributions from Joan Sharp</a:t>
            </a:r>
            <a:r>
              <a:rPr lang="en-US" sz="2400">
                <a:solidFill>
                  <a:srgbClr val="006600"/>
                </a:solidFill>
                <a:sym typeface="Symbol" pitchFamily="4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630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417300" cy="1143000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1600201"/>
            <a:ext cx="10909300" cy="45259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CCC15-9A9E-4972-8ECB-590A1DA143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805F9-0575-4139-94E6-2C255B84E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8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AD6C-572C-4B03-8F28-F43845DFCF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443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83EB-B7C2-40F8-BE27-D4CF39656C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27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E3F37-4EF6-4ED9-8040-7ECDD9B45E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32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E38A-E643-4862-BAFD-84C1B37D35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025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AD6C-572C-4B03-8F28-F43845DFCF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852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9193-2E93-4F39-BCD5-54ED74852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311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7D19C-E147-4788-8B8F-C67B30FDB5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94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0482-F83D-438F-A312-FA4D63CF8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844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BC58B-F0AA-4245-B1C5-7745D31374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763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58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9193-2E93-4F39-BCD5-54ED74852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427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9645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791201"/>
            <a:ext cx="56388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5791201"/>
            <a:ext cx="56388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4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341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3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2716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390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0302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07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74639"/>
            <a:ext cx="2870200" cy="6035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9"/>
            <a:ext cx="840740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22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DDEAD5-6735-4413-99C8-AD1A4695AC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8" descr="art"/>
          <p:cNvPicPr>
            <a:picLocks noChangeAspect="1" noChangeArrowheads="1"/>
          </p:cNvPicPr>
          <p:nvPr userDrawn="1"/>
        </p:nvPicPr>
        <p:blipFill>
          <a:blip r:embed="rId5" cstate="print"/>
          <a:srcRect t="53714" b="2774"/>
          <a:stretch>
            <a:fillRect/>
          </a:stretch>
        </p:blipFill>
        <p:spPr bwMode="auto">
          <a:xfrm>
            <a:off x="1" y="0"/>
            <a:ext cx="12196233" cy="6248400"/>
          </a:xfrm>
          <a:prstGeom prst="rect">
            <a:avLst/>
          </a:prstGeom>
          <a:noFill/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" y="1"/>
            <a:ext cx="12187767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6019800"/>
            <a:ext cx="12192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0" y="0"/>
            <a:ext cx="12192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1968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101600" y="4254500"/>
            <a:ext cx="4927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PowerPoint</a:t>
            </a:r>
            <a:r>
              <a:rPr lang="en-US" sz="1800" b="1" baseline="30000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®</a:t>
            </a:r>
            <a:r>
              <a:rPr lang="en-US" sz="1800" b="1">
                <a:solidFill>
                  <a:srgbClr val="FFFFFF"/>
                </a:solidFill>
                <a:latin typeface="Arial Narrow" pitchFamily="48" charset="0"/>
                <a:sym typeface="Symbol" pitchFamily="48" charset="2"/>
              </a:rPr>
              <a:t> Lecture Presentations for</a:t>
            </a:r>
            <a:r>
              <a:rPr lang="en-US" sz="1800">
                <a:solidFill>
                  <a:srgbClr val="006699"/>
                </a:solidFill>
                <a:sym typeface="Symbol" pitchFamily="48" charset="2"/>
              </a:rPr>
              <a:t> </a:t>
            </a:r>
            <a:r>
              <a:rPr lang="en-US" sz="4800" b="1">
                <a:solidFill>
                  <a:srgbClr val="FFFFFF"/>
                </a:solidFill>
                <a:sym typeface="Symbol" pitchFamily="48" charset="2"/>
              </a:rPr>
              <a:t>Biology</a:t>
            </a:r>
            <a:r>
              <a:rPr lang="en-US" sz="2400" b="1">
                <a:solidFill>
                  <a:srgbClr val="FFFFFF"/>
                </a:solidFill>
                <a:sym typeface="Symbol" pitchFamily="48" charset="2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Eighth Edition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48" charset="0"/>
                <a:sym typeface="Symbol" pitchFamily="48" charset="2"/>
              </a:rPr>
              <a:t>Neil Campbell and Jane Reece</a:t>
            </a:r>
            <a:endParaRPr lang="en-US" sz="1600" b="1">
              <a:solidFill>
                <a:srgbClr val="FFFFFF"/>
              </a:solidFill>
              <a:latin typeface="Times New Roman" pitchFamily="48" charset="0"/>
              <a:sym typeface="Symbol" pitchFamily="48" charset="2"/>
            </a:endParaRP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1" y="6172201"/>
            <a:ext cx="12187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6600"/>
                </a:solidFill>
                <a:latin typeface="Times New Roman" pitchFamily="48" charset="0"/>
                <a:sym typeface="Symbol" pitchFamily="48" charset="2"/>
              </a:rPr>
              <a:t>Lectures by Chris Romero, updated by Erin Barley with contributions from Joan Sharp</a:t>
            </a:r>
            <a:r>
              <a:rPr lang="en-US" sz="2400">
                <a:solidFill>
                  <a:srgbClr val="006600"/>
                </a:solidFill>
                <a:sym typeface="Symbol" pitchFamily="4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2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7D19C-E147-4788-8B8F-C67B30FDB5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90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417300" cy="1143000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1600201"/>
            <a:ext cx="10909300" cy="45259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CCC15-9A9E-4972-8ECB-590A1DA143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805F9-0575-4139-94E6-2C255B84E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840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83EB-B7C2-40F8-BE27-D4CF39656C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929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E3F37-4EF6-4ED9-8040-7ECDD9B45E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408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E38A-E643-4862-BAFD-84C1B37D35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690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AD6C-572C-4B03-8F28-F43845DFCF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511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9193-2E93-4F39-BCD5-54ED74852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078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7D19C-E147-4788-8B8F-C67B30FDB5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715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0482-F83D-438F-A312-FA4D63CF8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293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BC58B-F0AA-4245-B1C5-7745D31374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29AB9B-78C2-4569-8822-0C714BFF3837}" type="slidenum">
              <a:rPr kumimoji="1" lang="en-US">
                <a:solidFill>
                  <a:srgbClr val="FFFFFF"/>
                </a:solidFill>
                <a:sym typeface="Symbol" pitchFamily="48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857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6691635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5791201"/>
            <a:ext cx="1148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84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29AB9B-78C2-4569-8822-0C714BFF3837}" type="slidenum">
              <a:rPr kumimoji="1" lang="en-US">
                <a:solidFill>
                  <a:srgbClr val="FFFFFF"/>
                </a:solidFill>
                <a:sym typeface="Symbol" pitchFamily="48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857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0787808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29AB9B-78C2-4569-8822-0C714BFF3837}" type="slidenum">
              <a:rPr kumimoji="1" lang="en-US">
                <a:solidFill>
                  <a:srgbClr val="FFFFFF"/>
                </a:solidFill>
                <a:sym typeface="Symbol" pitchFamily="48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857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9958965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5791201"/>
            <a:ext cx="1148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1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29AB9B-78C2-4569-8822-0C714BFF3837}" type="slidenum">
              <a:rPr kumimoji="1" lang="en-US">
                <a:solidFill>
                  <a:srgbClr val="FFFFFF"/>
                </a:solidFill>
                <a:sym typeface="Symbol" pitchFamily="48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857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8418506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5791201"/>
            <a:ext cx="1148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13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29AB9B-78C2-4569-8822-0C714BFF3837}" type="slidenum">
              <a:rPr kumimoji="1" lang="en-US">
                <a:solidFill>
                  <a:srgbClr val="FFFFFF"/>
                </a:solidFill>
                <a:sym typeface="Symbol" pitchFamily="48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857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920454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5791201"/>
            <a:ext cx="1148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8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29AB9B-78C2-4569-8822-0C714BFF3837}" type="slidenum">
              <a:rPr kumimoji="1" lang="en-US">
                <a:solidFill>
                  <a:srgbClr val="FFFFFF"/>
                </a:solidFill>
                <a:sym typeface="Symbol" pitchFamily="48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857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8588493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5791201"/>
            <a:ext cx="1148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72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29AB9B-78C2-4569-8822-0C714BFF3837}" type="slidenum">
              <a:rPr kumimoji="1" lang="en-US">
                <a:solidFill>
                  <a:srgbClr val="FFFFFF"/>
                </a:solidFill>
                <a:sym typeface="Symbol" pitchFamily="48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85751" y="6597650"/>
            <a:ext cx="7315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Times New Roman" pitchFamily="48" charset="0"/>
                <a:sym typeface="Symbol" pitchFamily="48" charset="2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0020417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199"/>
            <a:ext cx="9078686" cy="2536371"/>
          </a:xfrm>
        </p:spPr>
        <p:txBody>
          <a:bodyPr/>
          <a:lstStyle/>
          <a:p>
            <a:pPr marL="57150" indent="3175"/>
            <a:r>
              <a:rPr lang="en-US" sz="5400" dirty="0"/>
              <a:t>Overview: Reconnaissance, Recognition, and Response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idx="1"/>
          </p:nvPr>
        </p:nvSpPr>
        <p:spPr>
          <a:xfrm>
            <a:off x="1377399" y="2979575"/>
            <a:ext cx="9987287" cy="1461796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Chapter 43 – The Immune System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73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</a:t>
            </a:r>
            <a:r>
              <a:rPr lang="en-US" dirty="0"/>
              <a:t>Immunity: An Overview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B cells and T cells have </a:t>
            </a:r>
            <a:r>
              <a:rPr lang="en-US" sz="3000" dirty="0" smtClean="0"/>
              <a:t>antigen recognition </a:t>
            </a:r>
            <a:r>
              <a:rPr lang="en-US" sz="3000" dirty="0"/>
              <a:t>proteins that can bind to </a:t>
            </a:r>
            <a:r>
              <a:rPr lang="en-US" sz="3000" dirty="0" smtClean="0"/>
              <a:t>pathogens.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905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Antigen Recognition by Lymphocytes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5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An </a:t>
            </a:r>
            <a:r>
              <a:rPr lang="en-US" sz="3000" b="1" dirty="0">
                <a:solidFill>
                  <a:srgbClr val="FFFF00"/>
                </a:solidFill>
              </a:rPr>
              <a:t>antigen</a:t>
            </a:r>
            <a:r>
              <a:rPr lang="en-US" sz="3000" b="1" dirty="0"/>
              <a:t> </a:t>
            </a:r>
            <a:r>
              <a:rPr lang="en-US" sz="3000" dirty="0"/>
              <a:t>is </a:t>
            </a:r>
            <a:r>
              <a:rPr lang="en-US" sz="3000" dirty="0" smtClean="0"/>
              <a:t>any foreign molecule which B or T cells respond to</a:t>
            </a:r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A </a:t>
            </a:r>
            <a:r>
              <a:rPr lang="en-US" sz="3000" dirty="0"/>
              <a:t>single B cell or T cell has about 100,000 </a:t>
            </a:r>
            <a:r>
              <a:rPr lang="en-US" sz="3000" u="sng" dirty="0"/>
              <a:t>identical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FF00"/>
                </a:solidFill>
              </a:rPr>
              <a:t>antigen receptors</a:t>
            </a:r>
            <a:r>
              <a:rPr lang="en-US" sz="3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38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613" name="Picture 5" descr="43_09-BCellRecepto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1489076"/>
            <a:ext cx="8548687" cy="3878263"/>
          </a:xfrm>
          <a:prstGeom prst="rect">
            <a:avLst/>
          </a:prstGeom>
          <a:noFill/>
        </p:spPr>
      </p:pic>
      <p:sp>
        <p:nvSpPr>
          <p:cNvPr id="1092614" name="Rectangle 6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200" dirty="0"/>
          </a:p>
        </p:txBody>
      </p:sp>
      <p:sp>
        <p:nvSpPr>
          <p:cNvPr id="1092615" name="AutoShape 7"/>
          <p:cNvSpPr>
            <a:spLocks/>
          </p:cNvSpPr>
          <p:nvPr/>
        </p:nvSpPr>
        <p:spPr bwMode="auto">
          <a:xfrm rot="3215731">
            <a:off x="3613151" y="1662113"/>
            <a:ext cx="128587" cy="420688"/>
          </a:xfrm>
          <a:prstGeom prst="leftBrace">
            <a:avLst>
              <a:gd name="adj1" fmla="val 2726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   </a:t>
            </a:r>
          </a:p>
        </p:txBody>
      </p:sp>
      <p:sp>
        <p:nvSpPr>
          <p:cNvPr id="1092616" name="Text Box 8"/>
          <p:cNvSpPr txBox="1">
            <a:spLocks noChangeArrowheads="1"/>
          </p:cNvSpPr>
          <p:nvPr/>
        </p:nvSpPr>
        <p:spPr bwMode="auto">
          <a:xfrm>
            <a:off x="3128963" y="1530350"/>
            <a:ext cx="5762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Antigen-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/>
              <a:t>binding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/>
              <a:t>site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17" name="Line 9"/>
          <p:cNvSpPr>
            <a:spLocks noChangeShapeType="1"/>
          </p:cNvSpPr>
          <p:nvPr/>
        </p:nvSpPr>
        <p:spPr bwMode="auto">
          <a:xfrm>
            <a:off x="4591050" y="3986214"/>
            <a:ext cx="173038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18" name="AutoShape 10"/>
          <p:cNvSpPr>
            <a:spLocks/>
          </p:cNvSpPr>
          <p:nvPr/>
        </p:nvSpPr>
        <p:spPr bwMode="auto">
          <a:xfrm rot="10800000">
            <a:off x="4975226" y="3640138"/>
            <a:ext cx="80963" cy="176212"/>
          </a:xfrm>
          <a:prstGeom prst="leftBrace">
            <a:avLst>
              <a:gd name="adj1" fmla="val 1813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   </a:t>
            </a:r>
          </a:p>
        </p:txBody>
      </p:sp>
      <p:sp>
        <p:nvSpPr>
          <p:cNvPr id="1092619" name="AutoShape 11"/>
          <p:cNvSpPr>
            <a:spLocks/>
          </p:cNvSpPr>
          <p:nvPr/>
        </p:nvSpPr>
        <p:spPr bwMode="auto">
          <a:xfrm rot="7557162">
            <a:off x="5736431" y="1677194"/>
            <a:ext cx="128588" cy="406400"/>
          </a:xfrm>
          <a:prstGeom prst="leftBrace">
            <a:avLst>
              <a:gd name="adj1" fmla="val 2633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   </a:t>
            </a:r>
          </a:p>
        </p:txBody>
      </p:sp>
      <p:sp>
        <p:nvSpPr>
          <p:cNvPr id="1092620" name="AutoShape 12"/>
          <p:cNvSpPr>
            <a:spLocks/>
          </p:cNvSpPr>
          <p:nvPr/>
        </p:nvSpPr>
        <p:spPr bwMode="auto">
          <a:xfrm rot="5400000">
            <a:off x="7767639" y="1817689"/>
            <a:ext cx="128587" cy="420687"/>
          </a:xfrm>
          <a:prstGeom prst="leftBrace">
            <a:avLst>
              <a:gd name="adj1" fmla="val 2726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   </a:t>
            </a:r>
          </a:p>
        </p:txBody>
      </p:sp>
      <p:sp>
        <p:nvSpPr>
          <p:cNvPr id="1092621" name="Text Box 13"/>
          <p:cNvSpPr txBox="1">
            <a:spLocks noChangeArrowheads="1"/>
          </p:cNvSpPr>
          <p:nvPr/>
        </p:nvSpPr>
        <p:spPr bwMode="auto">
          <a:xfrm>
            <a:off x="5746751" y="1514475"/>
            <a:ext cx="7921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Antigen-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/>
              <a:t>binding site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22" name="Text Box 14"/>
          <p:cNvSpPr txBox="1">
            <a:spLocks noChangeArrowheads="1"/>
          </p:cNvSpPr>
          <p:nvPr/>
        </p:nvSpPr>
        <p:spPr bwMode="auto">
          <a:xfrm>
            <a:off x="7688263" y="1504950"/>
            <a:ext cx="5762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Antigen-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/>
              <a:t>binding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/>
              <a:t>site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23" name="Text Box 15"/>
          <p:cNvSpPr txBox="1">
            <a:spLocks noChangeArrowheads="1"/>
          </p:cNvSpPr>
          <p:nvPr/>
        </p:nvSpPr>
        <p:spPr bwMode="auto">
          <a:xfrm>
            <a:off x="4548188" y="209391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Disulfide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/>
              <a:t>bridge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24" name="Line 16"/>
          <p:cNvSpPr>
            <a:spLocks noChangeShapeType="1"/>
          </p:cNvSpPr>
          <p:nvPr/>
        </p:nvSpPr>
        <p:spPr bwMode="auto">
          <a:xfrm flipH="1">
            <a:off x="4756151" y="3987800"/>
            <a:ext cx="138113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25" name="Line 17"/>
          <p:cNvSpPr>
            <a:spLocks noChangeShapeType="1"/>
          </p:cNvSpPr>
          <p:nvPr/>
        </p:nvSpPr>
        <p:spPr bwMode="auto">
          <a:xfrm>
            <a:off x="7970838" y="4060826"/>
            <a:ext cx="188912" cy="233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26" name="Line 18"/>
          <p:cNvSpPr>
            <a:spLocks noChangeShapeType="1"/>
          </p:cNvSpPr>
          <p:nvPr/>
        </p:nvSpPr>
        <p:spPr bwMode="auto">
          <a:xfrm flipH="1">
            <a:off x="7464425" y="4149725"/>
            <a:ext cx="242888" cy="160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27" name="Line 19"/>
          <p:cNvSpPr>
            <a:spLocks noChangeShapeType="1"/>
          </p:cNvSpPr>
          <p:nvPr/>
        </p:nvSpPr>
        <p:spPr bwMode="auto">
          <a:xfrm flipH="1" flipV="1">
            <a:off x="5761039" y="3922713"/>
            <a:ext cx="238125" cy="106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28" name="Line 20"/>
          <p:cNvSpPr>
            <a:spLocks noChangeShapeType="1"/>
          </p:cNvSpPr>
          <p:nvPr/>
        </p:nvSpPr>
        <p:spPr bwMode="auto">
          <a:xfrm flipH="1">
            <a:off x="6521451" y="3865563"/>
            <a:ext cx="379413" cy="138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29" name="Line 21"/>
          <p:cNvSpPr>
            <a:spLocks noChangeShapeType="1"/>
          </p:cNvSpPr>
          <p:nvPr/>
        </p:nvSpPr>
        <p:spPr bwMode="auto">
          <a:xfrm flipH="1">
            <a:off x="5048250" y="3446464"/>
            <a:ext cx="768350" cy="280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30" name="Line 22"/>
          <p:cNvSpPr>
            <a:spLocks noChangeShapeType="1"/>
          </p:cNvSpPr>
          <p:nvPr/>
        </p:nvSpPr>
        <p:spPr bwMode="auto">
          <a:xfrm>
            <a:off x="6929439" y="3449639"/>
            <a:ext cx="585787" cy="28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31" name="Line 23"/>
          <p:cNvSpPr>
            <a:spLocks noChangeShapeType="1"/>
          </p:cNvSpPr>
          <p:nvPr/>
        </p:nvSpPr>
        <p:spPr bwMode="auto">
          <a:xfrm flipH="1">
            <a:off x="4948238" y="2898776"/>
            <a:ext cx="1041400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32" name="Line 24"/>
          <p:cNvSpPr>
            <a:spLocks noChangeShapeType="1"/>
          </p:cNvSpPr>
          <p:nvPr/>
        </p:nvSpPr>
        <p:spPr bwMode="auto">
          <a:xfrm flipH="1" flipV="1">
            <a:off x="5397501" y="2719389"/>
            <a:ext cx="595313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33" name="AutoShape 25"/>
          <p:cNvSpPr>
            <a:spLocks/>
          </p:cNvSpPr>
          <p:nvPr/>
        </p:nvSpPr>
        <p:spPr bwMode="auto">
          <a:xfrm rot="21600000">
            <a:off x="7507288" y="3643313"/>
            <a:ext cx="80962" cy="176212"/>
          </a:xfrm>
          <a:prstGeom prst="leftBrace">
            <a:avLst>
              <a:gd name="adj1" fmla="val 1813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   </a:t>
            </a:r>
          </a:p>
        </p:txBody>
      </p:sp>
      <p:sp>
        <p:nvSpPr>
          <p:cNvPr id="1092634" name="Text Box 26"/>
          <p:cNvSpPr txBox="1">
            <a:spLocks noChangeArrowheads="1"/>
          </p:cNvSpPr>
          <p:nvPr/>
        </p:nvSpPr>
        <p:spPr bwMode="auto">
          <a:xfrm>
            <a:off x="6011864" y="2446338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Variable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/>
              <a:t>regions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35" name="Text Box 27"/>
          <p:cNvSpPr txBox="1">
            <a:spLocks noChangeArrowheads="1"/>
          </p:cNvSpPr>
          <p:nvPr/>
        </p:nvSpPr>
        <p:spPr bwMode="auto">
          <a:xfrm>
            <a:off x="6015038" y="2830513"/>
            <a:ext cx="646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Constant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/>
              <a:t>regions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36" name="Line 28"/>
          <p:cNvSpPr>
            <a:spLocks noChangeShapeType="1"/>
          </p:cNvSpPr>
          <p:nvPr/>
        </p:nvSpPr>
        <p:spPr bwMode="auto">
          <a:xfrm flipH="1" flipV="1">
            <a:off x="5511800" y="2128838"/>
            <a:ext cx="484188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37" name="Line 29"/>
          <p:cNvSpPr>
            <a:spLocks noChangeShapeType="1"/>
          </p:cNvSpPr>
          <p:nvPr/>
        </p:nvSpPr>
        <p:spPr bwMode="auto">
          <a:xfrm flipH="1" flipV="1">
            <a:off x="5699126" y="2360614"/>
            <a:ext cx="296863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38" name="Line 30"/>
          <p:cNvSpPr>
            <a:spLocks noChangeShapeType="1"/>
          </p:cNvSpPr>
          <p:nvPr/>
        </p:nvSpPr>
        <p:spPr bwMode="auto">
          <a:xfrm>
            <a:off x="4327525" y="2908300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39" name="Line 31"/>
          <p:cNvSpPr>
            <a:spLocks noChangeShapeType="1"/>
          </p:cNvSpPr>
          <p:nvPr/>
        </p:nvSpPr>
        <p:spPr bwMode="auto">
          <a:xfrm>
            <a:off x="4746625" y="2387600"/>
            <a:ext cx="0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40" name="Text Box 32"/>
          <p:cNvSpPr txBox="1">
            <a:spLocks noChangeArrowheads="1"/>
          </p:cNvSpPr>
          <p:nvPr/>
        </p:nvSpPr>
        <p:spPr bwMode="auto">
          <a:xfrm>
            <a:off x="5821363" y="3367088"/>
            <a:ext cx="1116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Transmembrane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/>
              <a:t>region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41" name="Text Box 33"/>
          <p:cNvSpPr txBox="1">
            <a:spLocks noChangeArrowheads="1"/>
          </p:cNvSpPr>
          <p:nvPr/>
        </p:nvSpPr>
        <p:spPr bwMode="auto">
          <a:xfrm>
            <a:off x="6015039" y="3957638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Plasma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/>
              <a:t>membrane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42" name="Text Box 34"/>
          <p:cNvSpPr txBox="1">
            <a:spLocks noChangeArrowheads="1"/>
          </p:cNvSpPr>
          <p:nvPr/>
        </p:nvSpPr>
        <p:spPr bwMode="auto">
          <a:xfrm>
            <a:off x="4151314" y="3109913"/>
            <a:ext cx="376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Light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/>
              <a:t>chain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43" name="Text Box 35"/>
          <p:cNvSpPr txBox="1">
            <a:spLocks noChangeArrowheads="1"/>
          </p:cNvSpPr>
          <p:nvPr/>
        </p:nvSpPr>
        <p:spPr bwMode="auto">
          <a:xfrm>
            <a:off x="4329113" y="4268788"/>
            <a:ext cx="8937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Heavy chains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44" name="Line 36"/>
          <p:cNvSpPr>
            <a:spLocks noChangeShapeType="1"/>
          </p:cNvSpPr>
          <p:nvPr/>
        </p:nvSpPr>
        <p:spPr bwMode="auto">
          <a:xfrm>
            <a:off x="7839075" y="3590925"/>
            <a:ext cx="0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45" name="Line 37"/>
          <p:cNvSpPr>
            <a:spLocks noChangeShapeType="1"/>
          </p:cNvSpPr>
          <p:nvPr/>
        </p:nvSpPr>
        <p:spPr bwMode="auto">
          <a:xfrm rot="-5400000">
            <a:off x="7099300" y="2012950"/>
            <a:ext cx="0" cy="104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46" name="Line 38"/>
          <p:cNvSpPr>
            <a:spLocks noChangeShapeType="1"/>
          </p:cNvSpPr>
          <p:nvPr/>
        </p:nvSpPr>
        <p:spPr bwMode="auto">
          <a:xfrm rot="-5400000">
            <a:off x="7134225" y="2428875"/>
            <a:ext cx="0" cy="971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647" name="Text Box 39"/>
          <p:cNvSpPr txBox="1">
            <a:spLocks noChangeArrowheads="1"/>
          </p:cNvSpPr>
          <p:nvPr/>
        </p:nvSpPr>
        <p:spPr bwMode="auto">
          <a:xfrm>
            <a:off x="9617076" y="4678364"/>
            <a:ext cx="3730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T cell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48" name="Text Box 40"/>
          <p:cNvSpPr txBox="1">
            <a:spLocks noChangeArrowheads="1"/>
          </p:cNvSpPr>
          <p:nvPr/>
        </p:nvSpPr>
        <p:spPr bwMode="auto">
          <a:xfrm>
            <a:off x="6953251" y="4217989"/>
            <a:ext cx="50641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 chain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49" name="Text Box 41"/>
          <p:cNvSpPr txBox="1">
            <a:spLocks noChangeArrowheads="1"/>
          </p:cNvSpPr>
          <p:nvPr/>
        </p:nvSpPr>
        <p:spPr bwMode="auto">
          <a:xfrm>
            <a:off x="8185151" y="4217989"/>
            <a:ext cx="50641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 chain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50" name="Text Box 42"/>
          <p:cNvSpPr txBox="1">
            <a:spLocks noChangeArrowheads="1"/>
          </p:cNvSpPr>
          <p:nvPr/>
        </p:nvSpPr>
        <p:spPr bwMode="auto">
          <a:xfrm>
            <a:off x="7324726" y="4446589"/>
            <a:ext cx="10715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Disulfide bridge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51" name="Text Box 43"/>
          <p:cNvSpPr txBox="1">
            <a:spLocks noChangeArrowheads="1"/>
          </p:cNvSpPr>
          <p:nvPr/>
        </p:nvSpPr>
        <p:spPr bwMode="auto">
          <a:xfrm>
            <a:off x="6985001" y="4678364"/>
            <a:ext cx="13001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Cytoplasm of T cell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52" name="Text Box 44"/>
          <p:cNvSpPr txBox="1">
            <a:spLocks noChangeArrowheads="1"/>
          </p:cNvSpPr>
          <p:nvPr/>
        </p:nvSpPr>
        <p:spPr bwMode="auto">
          <a:xfrm>
            <a:off x="6889751" y="5033964"/>
            <a:ext cx="120491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(b) T cell receptor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53" name="Text Box 45"/>
          <p:cNvSpPr txBox="1">
            <a:spLocks noChangeArrowheads="1"/>
          </p:cNvSpPr>
          <p:nvPr/>
        </p:nvSpPr>
        <p:spPr bwMode="auto">
          <a:xfrm>
            <a:off x="3676651" y="4678364"/>
            <a:ext cx="13001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Cytoplasm of B cell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54" name="Text Box 46"/>
          <p:cNvSpPr txBox="1">
            <a:spLocks noChangeArrowheads="1"/>
          </p:cNvSpPr>
          <p:nvPr/>
        </p:nvSpPr>
        <p:spPr bwMode="auto">
          <a:xfrm>
            <a:off x="1854201" y="5033964"/>
            <a:ext cx="120491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(a) B cell receptor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55" name="Text Box 47"/>
          <p:cNvSpPr txBox="1">
            <a:spLocks noChangeArrowheads="1"/>
          </p:cNvSpPr>
          <p:nvPr/>
        </p:nvSpPr>
        <p:spPr bwMode="auto">
          <a:xfrm>
            <a:off x="2298701" y="4678364"/>
            <a:ext cx="39211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/>
              <a:t>B cell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1092656" name="Text Box 48"/>
          <p:cNvSpPr txBox="1">
            <a:spLocks noChangeArrowheads="1"/>
          </p:cNvSpPr>
          <p:nvPr/>
        </p:nvSpPr>
        <p:spPr bwMode="auto">
          <a:xfrm rot="3079455">
            <a:off x="4048125" y="211772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092657" name="Text Box 49"/>
          <p:cNvSpPr txBox="1">
            <a:spLocks noChangeArrowheads="1"/>
          </p:cNvSpPr>
          <p:nvPr/>
        </p:nvSpPr>
        <p:spPr bwMode="auto">
          <a:xfrm rot="3079455">
            <a:off x="3825875" y="2305050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092658" name="Text Box 50"/>
          <p:cNvSpPr txBox="1">
            <a:spLocks noChangeArrowheads="1"/>
          </p:cNvSpPr>
          <p:nvPr/>
        </p:nvSpPr>
        <p:spPr bwMode="auto">
          <a:xfrm rot="3079455">
            <a:off x="4114800" y="265112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92659" name="Text Box 51"/>
          <p:cNvSpPr txBox="1">
            <a:spLocks noChangeArrowheads="1"/>
          </p:cNvSpPr>
          <p:nvPr/>
        </p:nvSpPr>
        <p:spPr bwMode="auto">
          <a:xfrm rot="-3145354">
            <a:off x="5283200" y="2622550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92660" name="Text Box 52"/>
          <p:cNvSpPr txBox="1">
            <a:spLocks noChangeArrowheads="1"/>
          </p:cNvSpPr>
          <p:nvPr/>
        </p:nvSpPr>
        <p:spPr bwMode="auto">
          <a:xfrm rot="-3145354">
            <a:off x="5553075" y="230187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092661" name="Text Box 53"/>
          <p:cNvSpPr txBox="1">
            <a:spLocks noChangeArrowheads="1"/>
          </p:cNvSpPr>
          <p:nvPr/>
        </p:nvSpPr>
        <p:spPr bwMode="auto">
          <a:xfrm rot="-3145354">
            <a:off x="5327650" y="2108200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092662" name="Text Box 54"/>
          <p:cNvSpPr txBox="1">
            <a:spLocks noChangeArrowheads="1"/>
          </p:cNvSpPr>
          <p:nvPr/>
        </p:nvSpPr>
        <p:spPr bwMode="auto">
          <a:xfrm>
            <a:off x="4552950" y="289877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92663" name="Text Box 55"/>
          <p:cNvSpPr txBox="1">
            <a:spLocks noChangeArrowheads="1"/>
          </p:cNvSpPr>
          <p:nvPr/>
        </p:nvSpPr>
        <p:spPr bwMode="auto">
          <a:xfrm>
            <a:off x="4826000" y="289877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92664" name="Text Box 56"/>
          <p:cNvSpPr txBox="1">
            <a:spLocks noChangeArrowheads="1"/>
          </p:cNvSpPr>
          <p:nvPr/>
        </p:nvSpPr>
        <p:spPr bwMode="auto">
          <a:xfrm>
            <a:off x="7645400" y="289877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92665" name="Text Box 57"/>
          <p:cNvSpPr txBox="1">
            <a:spLocks noChangeArrowheads="1"/>
          </p:cNvSpPr>
          <p:nvPr/>
        </p:nvSpPr>
        <p:spPr bwMode="auto">
          <a:xfrm>
            <a:off x="7934325" y="289877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92666" name="Text Box 58"/>
          <p:cNvSpPr txBox="1">
            <a:spLocks noChangeArrowheads="1"/>
          </p:cNvSpPr>
          <p:nvPr/>
        </p:nvSpPr>
        <p:spPr bwMode="auto">
          <a:xfrm>
            <a:off x="7940675" y="2578100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092667" name="Text Box 59"/>
          <p:cNvSpPr txBox="1">
            <a:spLocks noChangeArrowheads="1"/>
          </p:cNvSpPr>
          <p:nvPr/>
        </p:nvSpPr>
        <p:spPr bwMode="auto">
          <a:xfrm>
            <a:off x="7648575" y="2578100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657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Antigen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phagocyte</a:t>
            </a:r>
            <a:r>
              <a:rPr lang="en-US" dirty="0" smtClean="0"/>
              <a:t> must engulf, digest, then present the antigen on its cell surface for </a:t>
            </a:r>
            <a:r>
              <a:rPr lang="en-US" dirty="0" smtClean="0">
                <a:solidFill>
                  <a:srgbClr val="FFFF00"/>
                </a:solidFill>
              </a:rPr>
              <a:t>T cells</a:t>
            </a:r>
            <a:r>
              <a:rPr lang="en-US" dirty="0" smtClean="0"/>
              <a:t> to detect it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B cell </a:t>
            </a:r>
            <a:r>
              <a:rPr lang="en-US" dirty="0" smtClean="0"/>
              <a:t>can either engulf a pathogen itself and present the antigen, or detect an antigen from a </a:t>
            </a:r>
            <a:r>
              <a:rPr lang="en-US" dirty="0" smtClean="0">
                <a:solidFill>
                  <a:srgbClr val="FFFF00"/>
                </a:solidFill>
              </a:rPr>
              <a:t>phagocyte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805" name="Picture 5" descr="43_16-AcquiredImmu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76" y="139700"/>
            <a:ext cx="7408863" cy="6578600"/>
          </a:xfrm>
          <a:prstGeom prst="rect">
            <a:avLst/>
          </a:prstGeom>
          <a:noFill/>
        </p:spPr>
      </p:pic>
      <p:sp>
        <p:nvSpPr>
          <p:cNvPr id="1100806" name="Rectangle 6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00807" name="Text Box 7"/>
          <p:cNvSpPr txBox="1">
            <a:spLocks noChangeArrowheads="1"/>
          </p:cNvSpPr>
          <p:nvPr/>
        </p:nvSpPr>
        <p:spPr bwMode="auto">
          <a:xfrm>
            <a:off x="2992439" y="317501"/>
            <a:ext cx="260667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Humoral (antibody-mediated) immune response 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08" name="Text Box 8"/>
          <p:cNvSpPr txBox="1">
            <a:spLocks noChangeArrowheads="1"/>
          </p:cNvSpPr>
          <p:nvPr/>
        </p:nvSpPr>
        <p:spPr bwMode="auto">
          <a:xfrm>
            <a:off x="3379788" y="2506664"/>
            <a:ext cx="336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B cell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09" name="Text Box 9"/>
          <p:cNvSpPr txBox="1">
            <a:spLocks noChangeArrowheads="1"/>
          </p:cNvSpPr>
          <p:nvPr/>
        </p:nvSpPr>
        <p:spPr bwMode="auto">
          <a:xfrm>
            <a:off x="3189289" y="4859339"/>
            <a:ext cx="71437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Plasma cells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10" name="Text Box 10"/>
          <p:cNvSpPr txBox="1">
            <a:spLocks noChangeArrowheads="1"/>
          </p:cNvSpPr>
          <p:nvPr/>
        </p:nvSpPr>
        <p:spPr bwMode="auto">
          <a:xfrm>
            <a:off x="7062788" y="317501"/>
            <a:ext cx="180975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Cell-mediated immune response 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11" name="Text Box 11"/>
          <p:cNvSpPr txBox="1">
            <a:spLocks noChangeArrowheads="1"/>
          </p:cNvSpPr>
          <p:nvPr/>
        </p:nvSpPr>
        <p:spPr bwMode="auto">
          <a:xfrm>
            <a:off x="8586789" y="631826"/>
            <a:ext cx="2254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Key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12" name="Text Box 12"/>
          <p:cNvSpPr txBox="1">
            <a:spLocks noChangeArrowheads="1"/>
          </p:cNvSpPr>
          <p:nvPr/>
        </p:nvSpPr>
        <p:spPr bwMode="auto">
          <a:xfrm>
            <a:off x="9047164" y="806451"/>
            <a:ext cx="6889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Stimulates</a:t>
            </a:r>
          </a:p>
          <a:p>
            <a:pPr marL="457200" indent="-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Gives rise to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13" name="Text Box 13"/>
          <p:cNvSpPr txBox="1">
            <a:spLocks noChangeArrowheads="1"/>
          </p:cNvSpPr>
          <p:nvPr/>
        </p:nvSpPr>
        <p:spPr bwMode="auto">
          <a:xfrm>
            <a:off x="7262814" y="1571626"/>
            <a:ext cx="13017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4" name="Text Box 14"/>
          <p:cNvSpPr txBox="1">
            <a:spLocks noChangeArrowheads="1"/>
          </p:cNvSpPr>
          <p:nvPr/>
        </p:nvSpPr>
        <p:spPr bwMode="auto">
          <a:xfrm>
            <a:off x="6069014" y="2076450"/>
            <a:ext cx="9842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5" name="Text Box 15"/>
          <p:cNvSpPr txBox="1">
            <a:spLocks noChangeArrowheads="1"/>
          </p:cNvSpPr>
          <p:nvPr/>
        </p:nvSpPr>
        <p:spPr bwMode="auto">
          <a:xfrm>
            <a:off x="7262814" y="2565401"/>
            <a:ext cx="10318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6" name="Text Box 16"/>
          <p:cNvSpPr txBox="1">
            <a:spLocks noChangeArrowheads="1"/>
          </p:cNvSpPr>
          <p:nvPr/>
        </p:nvSpPr>
        <p:spPr bwMode="auto">
          <a:xfrm>
            <a:off x="4816476" y="2560638"/>
            <a:ext cx="1301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7" name="Text Box 17"/>
          <p:cNvSpPr txBox="1">
            <a:spLocks noChangeArrowheads="1"/>
          </p:cNvSpPr>
          <p:nvPr/>
        </p:nvSpPr>
        <p:spPr bwMode="auto">
          <a:xfrm>
            <a:off x="3505200" y="1547814"/>
            <a:ext cx="968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8" name="Text Box 18"/>
          <p:cNvSpPr txBox="1">
            <a:spLocks noChangeArrowheads="1"/>
          </p:cNvSpPr>
          <p:nvPr/>
        </p:nvSpPr>
        <p:spPr bwMode="auto">
          <a:xfrm>
            <a:off x="5038726" y="4275139"/>
            <a:ext cx="85725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9" name="Text Box 19"/>
          <p:cNvSpPr txBox="1">
            <a:spLocks noChangeArrowheads="1"/>
          </p:cNvSpPr>
          <p:nvPr/>
        </p:nvSpPr>
        <p:spPr bwMode="auto">
          <a:xfrm>
            <a:off x="6070600" y="4760914"/>
            <a:ext cx="10160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20" name="Text Box 20"/>
          <p:cNvSpPr txBox="1">
            <a:spLocks noChangeArrowheads="1"/>
          </p:cNvSpPr>
          <p:nvPr/>
        </p:nvSpPr>
        <p:spPr bwMode="auto">
          <a:xfrm>
            <a:off x="7092951" y="4287838"/>
            <a:ext cx="1301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100821" name="Text Box 21"/>
          <p:cNvSpPr txBox="1">
            <a:spLocks noChangeArrowheads="1"/>
          </p:cNvSpPr>
          <p:nvPr/>
        </p:nvSpPr>
        <p:spPr bwMode="auto">
          <a:xfrm>
            <a:off x="4646613" y="4859339"/>
            <a:ext cx="8318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Memory B cells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2" name="Text Box 22"/>
          <p:cNvSpPr txBox="1">
            <a:spLocks noChangeArrowheads="1"/>
          </p:cNvSpPr>
          <p:nvPr/>
        </p:nvSpPr>
        <p:spPr bwMode="auto">
          <a:xfrm>
            <a:off x="5473701" y="719139"/>
            <a:ext cx="123507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Antigen (1st exposure)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3" name="Text Box 23"/>
          <p:cNvSpPr txBox="1">
            <a:spLocks noChangeArrowheads="1"/>
          </p:cNvSpPr>
          <p:nvPr/>
        </p:nvSpPr>
        <p:spPr bwMode="auto">
          <a:xfrm>
            <a:off x="5768975" y="1004889"/>
            <a:ext cx="66675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Engulfed by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4" name="Text Box 24"/>
          <p:cNvSpPr txBox="1">
            <a:spLocks noChangeArrowheads="1"/>
          </p:cNvSpPr>
          <p:nvPr/>
        </p:nvSpPr>
        <p:spPr bwMode="auto">
          <a:xfrm>
            <a:off x="5680076" y="1404938"/>
            <a:ext cx="8223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Antigen-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presenting cell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5" name="Text Box 25"/>
          <p:cNvSpPr txBox="1">
            <a:spLocks noChangeArrowheads="1"/>
          </p:cNvSpPr>
          <p:nvPr/>
        </p:nvSpPr>
        <p:spPr bwMode="auto">
          <a:xfrm>
            <a:off x="5676901" y="3497263"/>
            <a:ext cx="8223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Memory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Helper T cells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6" name="Text Box 26"/>
          <p:cNvSpPr txBox="1">
            <a:spLocks noChangeArrowheads="1"/>
          </p:cNvSpPr>
          <p:nvPr/>
        </p:nvSpPr>
        <p:spPr bwMode="auto">
          <a:xfrm>
            <a:off x="5761038" y="2506664"/>
            <a:ext cx="7112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Helper T cell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7" name="Text Box 27"/>
          <p:cNvSpPr txBox="1">
            <a:spLocks noChangeArrowheads="1"/>
          </p:cNvSpPr>
          <p:nvPr/>
        </p:nvSpPr>
        <p:spPr bwMode="auto">
          <a:xfrm>
            <a:off x="8245476" y="2506664"/>
            <a:ext cx="9302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Cytotoxic T cell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8" name="Text Box 28"/>
          <p:cNvSpPr txBox="1">
            <a:spLocks noChangeArrowheads="1"/>
          </p:cNvSpPr>
          <p:nvPr/>
        </p:nvSpPr>
        <p:spPr bwMode="auto">
          <a:xfrm>
            <a:off x="6727826" y="4730751"/>
            <a:ext cx="8223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Memory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Cytotoxic T cells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9" name="Text Box 29"/>
          <p:cNvSpPr txBox="1">
            <a:spLocks noChangeArrowheads="1"/>
          </p:cNvSpPr>
          <p:nvPr/>
        </p:nvSpPr>
        <p:spPr bwMode="auto">
          <a:xfrm>
            <a:off x="8216901" y="4730751"/>
            <a:ext cx="8985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Active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Cytotoxic T cells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30" name="Text Box 30"/>
          <p:cNvSpPr txBox="1">
            <a:spLocks noChangeArrowheads="1"/>
          </p:cNvSpPr>
          <p:nvPr/>
        </p:nvSpPr>
        <p:spPr bwMode="auto">
          <a:xfrm>
            <a:off x="5457826" y="4524375"/>
            <a:ext cx="12350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Antigen (2nd exposure)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31" name="Text Box 31"/>
          <p:cNvSpPr txBox="1">
            <a:spLocks noChangeArrowheads="1"/>
          </p:cNvSpPr>
          <p:nvPr/>
        </p:nvSpPr>
        <p:spPr bwMode="auto">
          <a:xfrm>
            <a:off x="3130551" y="5548313"/>
            <a:ext cx="8223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Secreted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antibodies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32" name="Text Box 32"/>
          <p:cNvSpPr txBox="1">
            <a:spLocks noChangeArrowheads="1"/>
          </p:cNvSpPr>
          <p:nvPr/>
        </p:nvSpPr>
        <p:spPr bwMode="auto">
          <a:xfrm>
            <a:off x="2603501" y="6027738"/>
            <a:ext cx="34448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Defend against extracellular pathogens by binding to antigens,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thereby neutralizing pathogens or making them better targets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for phagocytes and complement proteins. 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33" name="Text Box 33"/>
          <p:cNvSpPr txBox="1">
            <a:spLocks noChangeArrowheads="1"/>
          </p:cNvSpPr>
          <p:nvPr/>
        </p:nvSpPr>
        <p:spPr bwMode="auto">
          <a:xfrm>
            <a:off x="7562851" y="6027738"/>
            <a:ext cx="2124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sym typeface="Symbol" pitchFamily="48" charset="2"/>
              </a:rPr>
              <a:t>Defend against intracellular pathogens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sym typeface="Symbol" pitchFamily="48" charset="2"/>
              </a:rPr>
              <a:t>and cancer by binding to and lysing the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sym typeface="Symbol" pitchFamily="48" charset="2"/>
              </a:rPr>
              <a:t>infected cells or cancer cells.</a:t>
            </a:r>
            <a:endParaRPr lang="en-US" sz="900" b="1" dirty="0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34" name="Text Box 34"/>
          <p:cNvSpPr txBox="1">
            <a:spLocks noChangeArrowheads="1"/>
          </p:cNvSpPr>
          <p:nvPr/>
        </p:nvSpPr>
        <p:spPr bwMode="auto">
          <a:xfrm>
            <a:off x="8707439" y="822325"/>
            <a:ext cx="7937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35" name="Text Box 35"/>
          <p:cNvSpPr txBox="1">
            <a:spLocks noChangeArrowheads="1"/>
          </p:cNvSpPr>
          <p:nvPr/>
        </p:nvSpPr>
        <p:spPr bwMode="auto">
          <a:xfrm>
            <a:off x="6070601" y="4275139"/>
            <a:ext cx="85725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36" name="Text Box 36"/>
          <p:cNvSpPr txBox="1">
            <a:spLocks noChangeArrowheads="1"/>
          </p:cNvSpPr>
          <p:nvPr/>
        </p:nvSpPr>
        <p:spPr bwMode="auto">
          <a:xfrm>
            <a:off x="7105651" y="4275139"/>
            <a:ext cx="85725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26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613" name="Picture 5" descr="43_09-BCellRecepto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1489076"/>
            <a:ext cx="8548687" cy="3878263"/>
          </a:xfrm>
          <a:prstGeom prst="rect">
            <a:avLst/>
          </a:prstGeom>
          <a:noFill/>
        </p:spPr>
      </p:pic>
      <p:sp>
        <p:nvSpPr>
          <p:cNvPr id="1092614" name="Rectangle 6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15" name="AutoShape 7"/>
          <p:cNvSpPr>
            <a:spLocks/>
          </p:cNvSpPr>
          <p:nvPr/>
        </p:nvSpPr>
        <p:spPr bwMode="auto">
          <a:xfrm rot="3215731">
            <a:off x="3613151" y="1662113"/>
            <a:ext cx="128587" cy="420688"/>
          </a:xfrm>
          <a:prstGeom prst="leftBrace">
            <a:avLst>
              <a:gd name="adj1" fmla="val 2726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48" charset="2"/>
              </a:rPr>
              <a:t>   </a:t>
            </a:r>
          </a:p>
        </p:txBody>
      </p:sp>
      <p:sp>
        <p:nvSpPr>
          <p:cNvPr id="1092616" name="Text Box 8"/>
          <p:cNvSpPr txBox="1">
            <a:spLocks noChangeArrowheads="1"/>
          </p:cNvSpPr>
          <p:nvPr/>
        </p:nvSpPr>
        <p:spPr bwMode="auto">
          <a:xfrm>
            <a:off x="3128963" y="1530350"/>
            <a:ext cx="5762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Antigen-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binding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site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17" name="Line 9"/>
          <p:cNvSpPr>
            <a:spLocks noChangeShapeType="1"/>
          </p:cNvSpPr>
          <p:nvPr/>
        </p:nvSpPr>
        <p:spPr bwMode="auto">
          <a:xfrm>
            <a:off x="4591050" y="3986214"/>
            <a:ext cx="173038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18" name="AutoShape 10"/>
          <p:cNvSpPr>
            <a:spLocks/>
          </p:cNvSpPr>
          <p:nvPr/>
        </p:nvSpPr>
        <p:spPr bwMode="auto">
          <a:xfrm rot="10800000">
            <a:off x="4975226" y="3640138"/>
            <a:ext cx="80963" cy="176212"/>
          </a:xfrm>
          <a:prstGeom prst="leftBrace">
            <a:avLst>
              <a:gd name="adj1" fmla="val 1813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48" charset="2"/>
              </a:rPr>
              <a:t>   </a:t>
            </a:r>
          </a:p>
        </p:txBody>
      </p:sp>
      <p:sp>
        <p:nvSpPr>
          <p:cNvPr id="1092619" name="AutoShape 11"/>
          <p:cNvSpPr>
            <a:spLocks/>
          </p:cNvSpPr>
          <p:nvPr/>
        </p:nvSpPr>
        <p:spPr bwMode="auto">
          <a:xfrm rot="7557162">
            <a:off x="5736431" y="1677194"/>
            <a:ext cx="128588" cy="406400"/>
          </a:xfrm>
          <a:prstGeom prst="leftBrace">
            <a:avLst>
              <a:gd name="adj1" fmla="val 2633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48" charset="2"/>
              </a:rPr>
              <a:t>   </a:t>
            </a:r>
          </a:p>
        </p:txBody>
      </p:sp>
      <p:sp>
        <p:nvSpPr>
          <p:cNvPr id="1092620" name="AutoShape 12"/>
          <p:cNvSpPr>
            <a:spLocks/>
          </p:cNvSpPr>
          <p:nvPr/>
        </p:nvSpPr>
        <p:spPr bwMode="auto">
          <a:xfrm rot="5400000">
            <a:off x="7767639" y="1817689"/>
            <a:ext cx="128587" cy="420687"/>
          </a:xfrm>
          <a:prstGeom prst="leftBrace">
            <a:avLst>
              <a:gd name="adj1" fmla="val 2726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48" charset="2"/>
              </a:rPr>
              <a:t>   </a:t>
            </a:r>
          </a:p>
        </p:txBody>
      </p:sp>
      <p:sp>
        <p:nvSpPr>
          <p:cNvPr id="1092621" name="Text Box 13"/>
          <p:cNvSpPr txBox="1">
            <a:spLocks noChangeArrowheads="1"/>
          </p:cNvSpPr>
          <p:nvPr/>
        </p:nvSpPr>
        <p:spPr bwMode="auto">
          <a:xfrm>
            <a:off x="5746751" y="1514475"/>
            <a:ext cx="7921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Antigen-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binding site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22" name="Text Box 14"/>
          <p:cNvSpPr txBox="1">
            <a:spLocks noChangeArrowheads="1"/>
          </p:cNvSpPr>
          <p:nvPr/>
        </p:nvSpPr>
        <p:spPr bwMode="auto">
          <a:xfrm>
            <a:off x="7688263" y="1504950"/>
            <a:ext cx="5762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Antigen-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binding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site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23" name="Text Box 15"/>
          <p:cNvSpPr txBox="1">
            <a:spLocks noChangeArrowheads="1"/>
          </p:cNvSpPr>
          <p:nvPr/>
        </p:nvSpPr>
        <p:spPr bwMode="auto">
          <a:xfrm>
            <a:off x="4548188" y="209391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Disulfide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bridge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24" name="Line 16"/>
          <p:cNvSpPr>
            <a:spLocks noChangeShapeType="1"/>
          </p:cNvSpPr>
          <p:nvPr/>
        </p:nvSpPr>
        <p:spPr bwMode="auto">
          <a:xfrm flipH="1">
            <a:off x="4756151" y="3987800"/>
            <a:ext cx="138113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25" name="Line 17"/>
          <p:cNvSpPr>
            <a:spLocks noChangeShapeType="1"/>
          </p:cNvSpPr>
          <p:nvPr/>
        </p:nvSpPr>
        <p:spPr bwMode="auto">
          <a:xfrm>
            <a:off x="7970838" y="4060826"/>
            <a:ext cx="188912" cy="233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26" name="Line 18"/>
          <p:cNvSpPr>
            <a:spLocks noChangeShapeType="1"/>
          </p:cNvSpPr>
          <p:nvPr/>
        </p:nvSpPr>
        <p:spPr bwMode="auto">
          <a:xfrm flipH="1">
            <a:off x="7464425" y="4149725"/>
            <a:ext cx="242888" cy="160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27" name="Line 19"/>
          <p:cNvSpPr>
            <a:spLocks noChangeShapeType="1"/>
          </p:cNvSpPr>
          <p:nvPr/>
        </p:nvSpPr>
        <p:spPr bwMode="auto">
          <a:xfrm flipH="1" flipV="1">
            <a:off x="5761039" y="3922713"/>
            <a:ext cx="238125" cy="106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28" name="Line 20"/>
          <p:cNvSpPr>
            <a:spLocks noChangeShapeType="1"/>
          </p:cNvSpPr>
          <p:nvPr/>
        </p:nvSpPr>
        <p:spPr bwMode="auto">
          <a:xfrm flipH="1">
            <a:off x="6521451" y="3865563"/>
            <a:ext cx="379413" cy="138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29" name="Line 21"/>
          <p:cNvSpPr>
            <a:spLocks noChangeShapeType="1"/>
          </p:cNvSpPr>
          <p:nvPr/>
        </p:nvSpPr>
        <p:spPr bwMode="auto">
          <a:xfrm flipH="1">
            <a:off x="5048250" y="3446464"/>
            <a:ext cx="768350" cy="280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30" name="Line 22"/>
          <p:cNvSpPr>
            <a:spLocks noChangeShapeType="1"/>
          </p:cNvSpPr>
          <p:nvPr/>
        </p:nvSpPr>
        <p:spPr bwMode="auto">
          <a:xfrm>
            <a:off x="6929439" y="3449639"/>
            <a:ext cx="585787" cy="28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31" name="Line 23"/>
          <p:cNvSpPr>
            <a:spLocks noChangeShapeType="1"/>
          </p:cNvSpPr>
          <p:nvPr/>
        </p:nvSpPr>
        <p:spPr bwMode="auto">
          <a:xfrm flipH="1">
            <a:off x="4948238" y="2898776"/>
            <a:ext cx="1041400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32" name="Line 24"/>
          <p:cNvSpPr>
            <a:spLocks noChangeShapeType="1"/>
          </p:cNvSpPr>
          <p:nvPr/>
        </p:nvSpPr>
        <p:spPr bwMode="auto">
          <a:xfrm flipH="1" flipV="1">
            <a:off x="5397501" y="2719389"/>
            <a:ext cx="595313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33" name="AutoShape 25"/>
          <p:cNvSpPr>
            <a:spLocks/>
          </p:cNvSpPr>
          <p:nvPr/>
        </p:nvSpPr>
        <p:spPr bwMode="auto">
          <a:xfrm rot="21600000">
            <a:off x="7507288" y="3643313"/>
            <a:ext cx="80962" cy="176212"/>
          </a:xfrm>
          <a:prstGeom prst="leftBrace">
            <a:avLst>
              <a:gd name="adj1" fmla="val 1813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48" charset="2"/>
              </a:rPr>
              <a:t>   </a:t>
            </a:r>
          </a:p>
        </p:txBody>
      </p:sp>
      <p:sp>
        <p:nvSpPr>
          <p:cNvPr id="1092634" name="Text Box 26"/>
          <p:cNvSpPr txBox="1">
            <a:spLocks noChangeArrowheads="1"/>
          </p:cNvSpPr>
          <p:nvPr/>
        </p:nvSpPr>
        <p:spPr bwMode="auto">
          <a:xfrm>
            <a:off x="6011864" y="2446338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Variable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regions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35" name="Text Box 27"/>
          <p:cNvSpPr txBox="1">
            <a:spLocks noChangeArrowheads="1"/>
          </p:cNvSpPr>
          <p:nvPr/>
        </p:nvSpPr>
        <p:spPr bwMode="auto">
          <a:xfrm>
            <a:off x="6015038" y="2830513"/>
            <a:ext cx="646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Constant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regions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36" name="Line 28"/>
          <p:cNvSpPr>
            <a:spLocks noChangeShapeType="1"/>
          </p:cNvSpPr>
          <p:nvPr/>
        </p:nvSpPr>
        <p:spPr bwMode="auto">
          <a:xfrm flipH="1" flipV="1">
            <a:off x="5511800" y="2128838"/>
            <a:ext cx="484188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37" name="Line 29"/>
          <p:cNvSpPr>
            <a:spLocks noChangeShapeType="1"/>
          </p:cNvSpPr>
          <p:nvPr/>
        </p:nvSpPr>
        <p:spPr bwMode="auto">
          <a:xfrm flipH="1" flipV="1">
            <a:off x="5699126" y="2360614"/>
            <a:ext cx="296863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38" name="Line 30"/>
          <p:cNvSpPr>
            <a:spLocks noChangeShapeType="1"/>
          </p:cNvSpPr>
          <p:nvPr/>
        </p:nvSpPr>
        <p:spPr bwMode="auto">
          <a:xfrm>
            <a:off x="4327525" y="2908300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39" name="Line 31"/>
          <p:cNvSpPr>
            <a:spLocks noChangeShapeType="1"/>
          </p:cNvSpPr>
          <p:nvPr/>
        </p:nvSpPr>
        <p:spPr bwMode="auto">
          <a:xfrm>
            <a:off x="4746625" y="2387600"/>
            <a:ext cx="0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40" name="Text Box 32"/>
          <p:cNvSpPr txBox="1">
            <a:spLocks noChangeArrowheads="1"/>
          </p:cNvSpPr>
          <p:nvPr/>
        </p:nvSpPr>
        <p:spPr bwMode="auto">
          <a:xfrm>
            <a:off x="5821363" y="3367088"/>
            <a:ext cx="1116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Transmembrane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region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41" name="Text Box 33"/>
          <p:cNvSpPr txBox="1">
            <a:spLocks noChangeArrowheads="1"/>
          </p:cNvSpPr>
          <p:nvPr/>
        </p:nvSpPr>
        <p:spPr bwMode="auto">
          <a:xfrm>
            <a:off x="6015039" y="3957638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Plasma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membrane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42" name="Text Box 34"/>
          <p:cNvSpPr txBox="1">
            <a:spLocks noChangeArrowheads="1"/>
          </p:cNvSpPr>
          <p:nvPr/>
        </p:nvSpPr>
        <p:spPr bwMode="auto">
          <a:xfrm>
            <a:off x="4151314" y="3109913"/>
            <a:ext cx="376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Light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chain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43" name="Text Box 35"/>
          <p:cNvSpPr txBox="1">
            <a:spLocks noChangeArrowheads="1"/>
          </p:cNvSpPr>
          <p:nvPr/>
        </p:nvSpPr>
        <p:spPr bwMode="auto">
          <a:xfrm>
            <a:off x="4329113" y="4268788"/>
            <a:ext cx="8937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Heavy chains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44" name="Line 36"/>
          <p:cNvSpPr>
            <a:spLocks noChangeShapeType="1"/>
          </p:cNvSpPr>
          <p:nvPr/>
        </p:nvSpPr>
        <p:spPr bwMode="auto">
          <a:xfrm>
            <a:off x="7839075" y="3590925"/>
            <a:ext cx="0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45" name="Line 37"/>
          <p:cNvSpPr>
            <a:spLocks noChangeShapeType="1"/>
          </p:cNvSpPr>
          <p:nvPr/>
        </p:nvSpPr>
        <p:spPr bwMode="auto">
          <a:xfrm rot="-5400000">
            <a:off x="7099300" y="2012950"/>
            <a:ext cx="0" cy="104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46" name="Line 38"/>
          <p:cNvSpPr>
            <a:spLocks noChangeShapeType="1"/>
          </p:cNvSpPr>
          <p:nvPr/>
        </p:nvSpPr>
        <p:spPr bwMode="auto">
          <a:xfrm rot="-5400000">
            <a:off x="7134225" y="2428875"/>
            <a:ext cx="0" cy="971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2647" name="Text Box 39"/>
          <p:cNvSpPr txBox="1">
            <a:spLocks noChangeArrowheads="1"/>
          </p:cNvSpPr>
          <p:nvPr/>
        </p:nvSpPr>
        <p:spPr bwMode="auto">
          <a:xfrm>
            <a:off x="9617076" y="4678364"/>
            <a:ext cx="3730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T cell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48" name="Text Box 40"/>
          <p:cNvSpPr txBox="1">
            <a:spLocks noChangeArrowheads="1"/>
          </p:cNvSpPr>
          <p:nvPr/>
        </p:nvSpPr>
        <p:spPr bwMode="auto">
          <a:xfrm>
            <a:off x="6953251" y="4217989"/>
            <a:ext cx="50641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 chain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49" name="Text Box 41"/>
          <p:cNvSpPr txBox="1">
            <a:spLocks noChangeArrowheads="1"/>
          </p:cNvSpPr>
          <p:nvPr/>
        </p:nvSpPr>
        <p:spPr bwMode="auto">
          <a:xfrm>
            <a:off x="8185151" y="4217989"/>
            <a:ext cx="50641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 chain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50" name="Text Box 42"/>
          <p:cNvSpPr txBox="1">
            <a:spLocks noChangeArrowheads="1"/>
          </p:cNvSpPr>
          <p:nvPr/>
        </p:nvSpPr>
        <p:spPr bwMode="auto">
          <a:xfrm>
            <a:off x="7324726" y="4446589"/>
            <a:ext cx="10715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Disulfide bridge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51" name="Text Box 43"/>
          <p:cNvSpPr txBox="1">
            <a:spLocks noChangeArrowheads="1"/>
          </p:cNvSpPr>
          <p:nvPr/>
        </p:nvSpPr>
        <p:spPr bwMode="auto">
          <a:xfrm>
            <a:off x="6985001" y="4678364"/>
            <a:ext cx="13001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Cytoplasm of T cell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52" name="Text Box 44"/>
          <p:cNvSpPr txBox="1">
            <a:spLocks noChangeArrowheads="1"/>
          </p:cNvSpPr>
          <p:nvPr/>
        </p:nvSpPr>
        <p:spPr bwMode="auto">
          <a:xfrm>
            <a:off x="6889751" y="5033964"/>
            <a:ext cx="120491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(b) T cell receptor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53" name="Text Box 45"/>
          <p:cNvSpPr txBox="1">
            <a:spLocks noChangeArrowheads="1"/>
          </p:cNvSpPr>
          <p:nvPr/>
        </p:nvSpPr>
        <p:spPr bwMode="auto">
          <a:xfrm>
            <a:off x="3676651" y="4678364"/>
            <a:ext cx="13001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Cytoplasm of B cell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54" name="Text Box 46"/>
          <p:cNvSpPr txBox="1">
            <a:spLocks noChangeArrowheads="1"/>
          </p:cNvSpPr>
          <p:nvPr/>
        </p:nvSpPr>
        <p:spPr bwMode="auto">
          <a:xfrm>
            <a:off x="1854201" y="5033964"/>
            <a:ext cx="120491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(a) B cell receptor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55" name="Text Box 47"/>
          <p:cNvSpPr txBox="1">
            <a:spLocks noChangeArrowheads="1"/>
          </p:cNvSpPr>
          <p:nvPr/>
        </p:nvSpPr>
        <p:spPr bwMode="auto">
          <a:xfrm>
            <a:off x="2298701" y="4678364"/>
            <a:ext cx="39211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sym typeface="Symbol" pitchFamily="48" charset="2"/>
              </a:rPr>
              <a:t>B cell</a:t>
            </a:r>
            <a:endParaRPr lang="en-US" sz="11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2656" name="Text Box 48"/>
          <p:cNvSpPr txBox="1">
            <a:spLocks noChangeArrowheads="1"/>
          </p:cNvSpPr>
          <p:nvPr/>
        </p:nvSpPr>
        <p:spPr bwMode="auto">
          <a:xfrm rot="3079455">
            <a:off x="4048125" y="211772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V</a:t>
            </a:r>
          </a:p>
        </p:txBody>
      </p:sp>
      <p:sp>
        <p:nvSpPr>
          <p:cNvPr id="1092657" name="Text Box 49"/>
          <p:cNvSpPr txBox="1">
            <a:spLocks noChangeArrowheads="1"/>
          </p:cNvSpPr>
          <p:nvPr/>
        </p:nvSpPr>
        <p:spPr bwMode="auto">
          <a:xfrm rot="3079455">
            <a:off x="3825875" y="2305050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V</a:t>
            </a:r>
          </a:p>
        </p:txBody>
      </p:sp>
      <p:sp>
        <p:nvSpPr>
          <p:cNvPr id="1092658" name="Text Box 50"/>
          <p:cNvSpPr txBox="1">
            <a:spLocks noChangeArrowheads="1"/>
          </p:cNvSpPr>
          <p:nvPr/>
        </p:nvSpPr>
        <p:spPr bwMode="auto">
          <a:xfrm rot="3079455">
            <a:off x="4114800" y="265112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C</a:t>
            </a:r>
          </a:p>
        </p:txBody>
      </p:sp>
      <p:sp>
        <p:nvSpPr>
          <p:cNvPr id="1092659" name="Text Box 51"/>
          <p:cNvSpPr txBox="1">
            <a:spLocks noChangeArrowheads="1"/>
          </p:cNvSpPr>
          <p:nvPr/>
        </p:nvSpPr>
        <p:spPr bwMode="auto">
          <a:xfrm rot="-3145354">
            <a:off x="5283200" y="2622550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C</a:t>
            </a:r>
          </a:p>
        </p:txBody>
      </p:sp>
      <p:sp>
        <p:nvSpPr>
          <p:cNvPr id="1092660" name="Text Box 52"/>
          <p:cNvSpPr txBox="1">
            <a:spLocks noChangeArrowheads="1"/>
          </p:cNvSpPr>
          <p:nvPr/>
        </p:nvSpPr>
        <p:spPr bwMode="auto">
          <a:xfrm rot="-3145354">
            <a:off x="5553075" y="230187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V</a:t>
            </a:r>
          </a:p>
        </p:txBody>
      </p:sp>
      <p:sp>
        <p:nvSpPr>
          <p:cNvPr id="1092661" name="Text Box 53"/>
          <p:cNvSpPr txBox="1">
            <a:spLocks noChangeArrowheads="1"/>
          </p:cNvSpPr>
          <p:nvPr/>
        </p:nvSpPr>
        <p:spPr bwMode="auto">
          <a:xfrm rot="-3145354">
            <a:off x="5327650" y="2108200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V</a:t>
            </a:r>
          </a:p>
        </p:txBody>
      </p:sp>
      <p:sp>
        <p:nvSpPr>
          <p:cNvPr id="1092662" name="Text Box 54"/>
          <p:cNvSpPr txBox="1">
            <a:spLocks noChangeArrowheads="1"/>
          </p:cNvSpPr>
          <p:nvPr/>
        </p:nvSpPr>
        <p:spPr bwMode="auto">
          <a:xfrm>
            <a:off x="4552950" y="289877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C</a:t>
            </a:r>
          </a:p>
        </p:txBody>
      </p:sp>
      <p:sp>
        <p:nvSpPr>
          <p:cNvPr id="1092663" name="Text Box 55"/>
          <p:cNvSpPr txBox="1">
            <a:spLocks noChangeArrowheads="1"/>
          </p:cNvSpPr>
          <p:nvPr/>
        </p:nvSpPr>
        <p:spPr bwMode="auto">
          <a:xfrm>
            <a:off x="4826000" y="289877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C</a:t>
            </a:r>
          </a:p>
        </p:txBody>
      </p:sp>
      <p:sp>
        <p:nvSpPr>
          <p:cNvPr id="1092664" name="Text Box 56"/>
          <p:cNvSpPr txBox="1">
            <a:spLocks noChangeArrowheads="1"/>
          </p:cNvSpPr>
          <p:nvPr/>
        </p:nvSpPr>
        <p:spPr bwMode="auto">
          <a:xfrm>
            <a:off x="7645400" y="289877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C</a:t>
            </a:r>
          </a:p>
        </p:txBody>
      </p:sp>
      <p:sp>
        <p:nvSpPr>
          <p:cNvPr id="1092665" name="Text Box 57"/>
          <p:cNvSpPr txBox="1">
            <a:spLocks noChangeArrowheads="1"/>
          </p:cNvSpPr>
          <p:nvPr/>
        </p:nvSpPr>
        <p:spPr bwMode="auto">
          <a:xfrm>
            <a:off x="7934325" y="2898775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C</a:t>
            </a:r>
          </a:p>
        </p:txBody>
      </p:sp>
      <p:sp>
        <p:nvSpPr>
          <p:cNvPr id="1092666" name="Text Box 58"/>
          <p:cNvSpPr txBox="1">
            <a:spLocks noChangeArrowheads="1"/>
          </p:cNvSpPr>
          <p:nvPr/>
        </p:nvSpPr>
        <p:spPr bwMode="auto">
          <a:xfrm>
            <a:off x="7940675" y="2578100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V</a:t>
            </a:r>
          </a:p>
        </p:txBody>
      </p:sp>
      <p:sp>
        <p:nvSpPr>
          <p:cNvPr id="1092667" name="Text Box 59"/>
          <p:cNvSpPr txBox="1">
            <a:spLocks noChangeArrowheads="1"/>
          </p:cNvSpPr>
          <p:nvPr/>
        </p:nvSpPr>
        <p:spPr bwMode="auto">
          <a:xfrm>
            <a:off x="7648575" y="2578100"/>
            <a:ext cx="1095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sym typeface="Symbol" pitchFamily="48" charset="2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0678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Lymphocyte Diversity by Gene </a:t>
            </a:r>
            <a:r>
              <a:rPr lang="en-US" dirty="0" smtClean="0"/>
              <a:t>Rearrangement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9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Many </a:t>
            </a:r>
            <a:r>
              <a:rPr lang="en-US" sz="3000" dirty="0"/>
              <a:t>different chains can be produced from the same </a:t>
            </a:r>
            <a:r>
              <a:rPr lang="en-US" sz="3000" dirty="0" smtClean="0"/>
              <a:t>gene </a:t>
            </a:r>
            <a:r>
              <a:rPr lang="en-US" sz="3000" dirty="0"/>
              <a:t>by </a:t>
            </a:r>
            <a:r>
              <a:rPr lang="en-US" sz="3000" dirty="0" smtClean="0"/>
              <a:t>selectively transcribing the DNA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 smtClean="0"/>
              <a:t>This leads to the different shapes of the variable region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63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733" name="Picture 5" descr="43_13GeneRearrangemen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234950"/>
            <a:ext cx="8121650" cy="6578600"/>
          </a:xfrm>
          <a:prstGeom prst="rect">
            <a:avLst/>
          </a:prstGeom>
          <a:noFill/>
        </p:spPr>
      </p:pic>
      <p:sp>
        <p:nvSpPr>
          <p:cNvPr id="1097734" name="Oval 6"/>
          <p:cNvSpPr>
            <a:spLocks noChangeArrowheads="1"/>
          </p:cNvSpPr>
          <p:nvPr/>
        </p:nvSpPr>
        <p:spPr bwMode="auto">
          <a:xfrm>
            <a:off x="5275264" y="2698751"/>
            <a:ext cx="212725" cy="212725"/>
          </a:xfrm>
          <a:prstGeom prst="ellipse">
            <a:avLst/>
          </a:prstGeom>
          <a:solidFill>
            <a:srgbClr val="0196D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7735" name="Rectangle 7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7736" name="AutoShape 8"/>
          <p:cNvSpPr>
            <a:spLocks/>
          </p:cNvSpPr>
          <p:nvPr/>
        </p:nvSpPr>
        <p:spPr bwMode="auto">
          <a:xfrm rot="16200000">
            <a:off x="6626226" y="-679450"/>
            <a:ext cx="182562" cy="3335337"/>
          </a:xfrm>
          <a:prstGeom prst="leftBrace">
            <a:avLst>
              <a:gd name="adj1" fmla="val 152247"/>
              <a:gd name="adj2" fmla="val 5069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48" charset="2"/>
              </a:rPr>
              <a:t>   </a:t>
            </a:r>
          </a:p>
        </p:txBody>
      </p:sp>
      <p:sp>
        <p:nvSpPr>
          <p:cNvPr id="1097737" name="Text Box 9"/>
          <p:cNvSpPr txBox="1">
            <a:spLocks noChangeArrowheads="1"/>
          </p:cNvSpPr>
          <p:nvPr/>
        </p:nvSpPr>
        <p:spPr bwMode="auto">
          <a:xfrm>
            <a:off x="2063751" y="266701"/>
            <a:ext cx="26082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DNA of undifferentiated B cell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38" name="Oval 10"/>
          <p:cNvSpPr>
            <a:spLocks noChangeArrowheads="1"/>
          </p:cNvSpPr>
          <p:nvPr/>
        </p:nvSpPr>
        <p:spPr bwMode="auto">
          <a:xfrm>
            <a:off x="5272089" y="1117601"/>
            <a:ext cx="212725" cy="212725"/>
          </a:xfrm>
          <a:prstGeom prst="ellipse">
            <a:avLst/>
          </a:prstGeom>
          <a:solidFill>
            <a:srgbClr val="0196D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7739" name="Text Box 11"/>
          <p:cNvSpPr txBox="1">
            <a:spLocks noChangeArrowheads="1"/>
          </p:cNvSpPr>
          <p:nvPr/>
        </p:nvSpPr>
        <p:spPr bwMode="auto">
          <a:xfrm>
            <a:off x="5326064" y="1133476"/>
            <a:ext cx="1174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sym typeface="Symbol" pitchFamily="48" charset="2"/>
              </a:rPr>
              <a:t>1</a:t>
            </a:r>
          </a:p>
        </p:txBody>
      </p:sp>
      <p:sp>
        <p:nvSpPr>
          <p:cNvPr id="1097740" name="Text Box 12"/>
          <p:cNvSpPr txBox="1">
            <a:spLocks noChangeArrowheads="1"/>
          </p:cNvSpPr>
          <p:nvPr/>
        </p:nvSpPr>
        <p:spPr bwMode="auto">
          <a:xfrm>
            <a:off x="2063750" y="1622426"/>
            <a:ext cx="2344738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DNA of differentiated B cell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41" name="Text Box 13"/>
          <p:cNvSpPr txBox="1">
            <a:spLocks noChangeArrowheads="1"/>
          </p:cNvSpPr>
          <p:nvPr/>
        </p:nvSpPr>
        <p:spPr bwMode="auto">
          <a:xfrm>
            <a:off x="3190876" y="3390901"/>
            <a:ext cx="9001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pre-mRNA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42" name="Text Box 14"/>
          <p:cNvSpPr txBox="1">
            <a:spLocks noChangeArrowheads="1"/>
          </p:cNvSpPr>
          <p:nvPr/>
        </p:nvSpPr>
        <p:spPr bwMode="auto">
          <a:xfrm>
            <a:off x="3216276" y="4610101"/>
            <a:ext cx="5635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mRNA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43" name="Text Box 15"/>
          <p:cNvSpPr txBox="1">
            <a:spLocks noChangeArrowheads="1"/>
          </p:cNvSpPr>
          <p:nvPr/>
        </p:nvSpPr>
        <p:spPr bwMode="auto">
          <a:xfrm>
            <a:off x="2457451" y="5732464"/>
            <a:ext cx="20304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Light-chain polypeptide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44" name="Text Box 16"/>
          <p:cNvSpPr txBox="1">
            <a:spLocks noChangeArrowheads="1"/>
          </p:cNvSpPr>
          <p:nvPr/>
        </p:nvSpPr>
        <p:spPr bwMode="auto">
          <a:xfrm>
            <a:off x="4273550" y="6164264"/>
            <a:ext cx="7064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Variable</a:t>
            </a:r>
          </a:p>
          <a:p>
            <a:pPr marL="457200" indent="-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region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45" name="Text Box 17"/>
          <p:cNvSpPr txBox="1">
            <a:spLocks noChangeArrowheads="1"/>
          </p:cNvSpPr>
          <p:nvPr/>
        </p:nvSpPr>
        <p:spPr bwMode="auto">
          <a:xfrm>
            <a:off x="5213350" y="6164264"/>
            <a:ext cx="7064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Constant</a:t>
            </a:r>
          </a:p>
          <a:p>
            <a:pPr marL="457200" indent="-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region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46" name="Text Box 18"/>
          <p:cNvSpPr txBox="1">
            <a:spLocks noChangeArrowheads="1"/>
          </p:cNvSpPr>
          <p:nvPr/>
        </p:nvSpPr>
        <p:spPr bwMode="auto">
          <a:xfrm>
            <a:off x="5549901" y="5116514"/>
            <a:ext cx="9890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Translation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47" name="Text Box 19"/>
          <p:cNvSpPr txBox="1">
            <a:spLocks noChangeArrowheads="1"/>
          </p:cNvSpPr>
          <p:nvPr/>
        </p:nvSpPr>
        <p:spPr bwMode="auto">
          <a:xfrm>
            <a:off x="6727826" y="6364289"/>
            <a:ext cx="4937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B cell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8010525" y="4451350"/>
            <a:ext cx="127158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B cell receptor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5549901" y="3968750"/>
            <a:ext cx="140811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RNA processing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5546725" y="2730500"/>
            <a:ext cx="116998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Transcription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51" name="Text Box 23"/>
          <p:cNvSpPr txBox="1">
            <a:spLocks noChangeArrowheads="1"/>
          </p:cNvSpPr>
          <p:nvPr/>
        </p:nvSpPr>
        <p:spPr bwMode="auto">
          <a:xfrm>
            <a:off x="5543550" y="1117600"/>
            <a:ext cx="44084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DNA deleted between randomly selected </a:t>
            </a: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V</a:t>
            </a: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 and </a:t>
            </a: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J</a:t>
            </a:r>
            <a:endParaRPr lang="en-US" sz="1400" b="1">
              <a:solidFill>
                <a:srgbClr val="000000"/>
              </a:solidFill>
              <a:sym typeface="Symbol" pitchFamily="48" charset="2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segments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52" name="Text Box 24"/>
          <p:cNvSpPr txBox="1">
            <a:spLocks noChangeArrowheads="1"/>
          </p:cNvSpPr>
          <p:nvPr/>
        </p:nvSpPr>
        <p:spPr bwMode="auto">
          <a:xfrm>
            <a:off x="5349876" y="2352675"/>
            <a:ext cx="138906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Functional gene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53" name="AutoShape 25"/>
          <p:cNvSpPr>
            <a:spLocks/>
          </p:cNvSpPr>
          <p:nvPr/>
        </p:nvSpPr>
        <p:spPr bwMode="auto">
          <a:xfrm rot="16200000">
            <a:off x="4724401" y="5775326"/>
            <a:ext cx="182562" cy="604837"/>
          </a:xfrm>
          <a:prstGeom prst="leftBrace">
            <a:avLst>
              <a:gd name="adj1" fmla="val 27609"/>
              <a:gd name="adj2" fmla="val 5069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48" charset="2"/>
              </a:rPr>
              <a:t>   </a:t>
            </a:r>
          </a:p>
        </p:txBody>
      </p:sp>
      <p:sp>
        <p:nvSpPr>
          <p:cNvPr id="1097754" name="AutoShape 26"/>
          <p:cNvSpPr>
            <a:spLocks/>
          </p:cNvSpPr>
          <p:nvPr/>
        </p:nvSpPr>
        <p:spPr bwMode="auto">
          <a:xfrm rot="16200000">
            <a:off x="5289551" y="5816601"/>
            <a:ext cx="182562" cy="522287"/>
          </a:xfrm>
          <a:prstGeom prst="leftBrace">
            <a:avLst>
              <a:gd name="adj1" fmla="val 23841"/>
              <a:gd name="adj2" fmla="val 5069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48" charset="2"/>
              </a:rPr>
              <a:t>   </a:t>
            </a:r>
          </a:p>
        </p:txBody>
      </p:sp>
      <p:sp>
        <p:nvSpPr>
          <p:cNvPr id="1097755" name="AutoShape 27"/>
          <p:cNvSpPr>
            <a:spLocks/>
          </p:cNvSpPr>
          <p:nvPr/>
        </p:nvSpPr>
        <p:spPr bwMode="auto">
          <a:xfrm rot="16200000">
            <a:off x="5918201" y="1301751"/>
            <a:ext cx="188912" cy="1925637"/>
          </a:xfrm>
          <a:prstGeom prst="leftBrace">
            <a:avLst>
              <a:gd name="adj1" fmla="val 84944"/>
              <a:gd name="adj2" fmla="val 5102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48" charset="2"/>
              </a:rPr>
              <a:t>   </a:t>
            </a:r>
          </a:p>
        </p:txBody>
      </p:sp>
      <p:sp>
        <p:nvSpPr>
          <p:cNvPr id="1097756" name="Text Box 28"/>
          <p:cNvSpPr txBox="1">
            <a:spLocks noChangeArrowheads="1"/>
          </p:cNvSpPr>
          <p:nvPr/>
        </p:nvSpPr>
        <p:spPr bwMode="auto">
          <a:xfrm>
            <a:off x="3032125" y="536575"/>
            <a:ext cx="3444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V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37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57" name="Text Box 29"/>
          <p:cNvSpPr txBox="1">
            <a:spLocks noChangeArrowheads="1"/>
          </p:cNvSpPr>
          <p:nvPr/>
        </p:nvSpPr>
        <p:spPr bwMode="auto">
          <a:xfrm>
            <a:off x="3889375" y="536575"/>
            <a:ext cx="3444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V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38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58" name="Text Box 30"/>
          <p:cNvSpPr txBox="1">
            <a:spLocks noChangeArrowheads="1"/>
          </p:cNvSpPr>
          <p:nvPr/>
        </p:nvSpPr>
        <p:spPr bwMode="auto">
          <a:xfrm>
            <a:off x="4749800" y="536575"/>
            <a:ext cx="3444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V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39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59" name="Text Box 31"/>
          <p:cNvSpPr txBox="1">
            <a:spLocks noChangeArrowheads="1"/>
          </p:cNvSpPr>
          <p:nvPr/>
        </p:nvSpPr>
        <p:spPr bwMode="auto">
          <a:xfrm>
            <a:off x="5832475" y="536575"/>
            <a:ext cx="3444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V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40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60" name="Text Box 32"/>
          <p:cNvSpPr txBox="1">
            <a:spLocks noChangeArrowheads="1"/>
          </p:cNvSpPr>
          <p:nvPr/>
        </p:nvSpPr>
        <p:spPr bwMode="auto">
          <a:xfrm>
            <a:off x="7172325" y="536575"/>
            <a:ext cx="1920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J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1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61" name="Text Box 33"/>
          <p:cNvSpPr txBox="1">
            <a:spLocks noChangeArrowheads="1"/>
          </p:cNvSpPr>
          <p:nvPr/>
        </p:nvSpPr>
        <p:spPr bwMode="auto">
          <a:xfrm>
            <a:off x="7483475" y="536575"/>
            <a:ext cx="1920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J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2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62" name="Text Box 34"/>
          <p:cNvSpPr txBox="1">
            <a:spLocks noChangeArrowheads="1"/>
          </p:cNvSpPr>
          <p:nvPr/>
        </p:nvSpPr>
        <p:spPr bwMode="auto">
          <a:xfrm>
            <a:off x="7794625" y="536575"/>
            <a:ext cx="1920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J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3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63" name="Text Box 35"/>
          <p:cNvSpPr txBox="1">
            <a:spLocks noChangeArrowheads="1"/>
          </p:cNvSpPr>
          <p:nvPr/>
        </p:nvSpPr>
        <p:spPr bwMode="auto">
          <a:xfrm>
            <a:off x="8099425" y="536575"/>
            <a:ext cx="1920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J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4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64" name="Text Box 36"/>
          <p:cNvSpPr txBox="1">
            <a:spLocks noChangeArrowheads="1"/>
          </p:cNvSpPr>
          <p:nvPr/>
        </p:nvSpPr>
        <p:spPr bwMode="auto">
          <a:xfrm>
            <a:off x="9531350" y="561976"/>
            <a:ext cx="19208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FFFFFF"/>
                </a:solidFill>
                <a:sym typeface="Symbol" pitchFamily="48" charset="2"/>
              </a:rPr>
              <a:t>C</a:t>
            </a:r>
            <a:endParaRPr lang="en-US" sz="1400" b="1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97765" name="Text Box 37"/>
          <p:cNvSpPr txBox="1">
            <a:spLocks noChangeArrowheads="1"/>
          </p:cNvSpPr>
          <p:nvPr/>
        </p:nvSpPr>
        <p:spPr bwMode="auto">
          <a:xfrm>
            <a:off x="8407400" y="536575"/>
            <a:ext cx="1920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J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5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66" name="Text Box 38"/>
          <p:cNvSpPr txBox="1">
            <a:spLocks noChangeArrowheads="1"/>
          </p:cNvSpPr>
          <p:nvPr/>
        </p:nvSpPr>
        <p:spPr bwMode="auto">
          <a:xfrm>
            <a:off x="8728075" y="568326"/>
            <a:ext cx="50958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Intron</a:t>
            </a:r>
          </a:p>
        </p:txBody>
      </p:sp>
      <p:sp>
        <p:nvSpPr>
          <p:cNvPr id="1097767" name="Text Box 39"/>
          <p:cNvSpPr txBox="1">
            <a:spLocks noChangeArrowheads="1"/>
          </p:cNvSpPr>
          <p:nvPr/>
        </p:nvSpPr>
        <p:spPr bwMode="auto">
          <a:xfrm>
            <a:off x="3463925" y="1916114"/>
            <a:ext cx="3444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V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37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68" name="Text Box 40"/>
          <p:cNvSpPr txBox="1">
            <a:spLocks noChangeArrowheads="1"/>
          </p:cNvSpPr>
          <p:nvPr/>
        </p:nvSpPr>
        <p:spPr bwMode="auto">
          <a:xfrm>
            <a:off x="4321175" y="1916114"/>
            <a:ext cx="3444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V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38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69" name="Text Box 41"/>
          <p:cNvSpPr txBox="1">
            <a:spLocks noChangeArrowheads="1"/>
          </p:cNvSpPr>
          <p:nvPr/>
        </p:nvSpPr>
        <p:spPr bwMode="auto">
          <a:xfrm>
            <a:off x="5108576" y="1916114"/>
            <a:ext cx="277813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V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39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70" name="Text Box 42"/>
          <p:cNvSpPr txBox="1">
            <a:spLocks noChangeArrowheads="1"/>
          </p:cNvSpPr>
          <p:nvPr/>
        </p:nvSpPr>
        <p:spPr bwMode="auto">
          <a:xfrm>
            <a:off x="6646864" y="1951038"/>
            <a:ext cx="1920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FFFFFF"/>
                </a:solidFill>
                <a:sym typeface="Symbol" pitchFamily="48" charset="2"/>
              </a:rPr>
              <a:t>C</a:t>
            </a:r>
            <a:endParaRPr lang="en-US" sz="1400" b="1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97771" name="Text Box 43"/>
          <p:cNvSpPr txBox="1">
            <a:spLocks noChangeArrowheads="1"/>
          </p:cNvSpPr>
          <p:nvPr/>
        </p:nvSpPr>
        <p:spPr bwMode="auto">
          <a:xfrm>
            <a:off x="5446714" y="1916114"/>
            <a:ext cx="19208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J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5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72" name="Text Box 44"/>
          <p:cNvSpPr txBox="1">
            <a:spLocks noChangeArrowheads="1"/>
          </p:cNvSpPr>
          <p:nvPr/>
        </p:nvSpPr>
        <p:spPr bwMode="auto">
          <a:xfrm>
            <a:off x="5792789" y="1957388"/>
            <a:ext cx="5095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Intron</a:t>
            </a:r>
          </a:p>
        </p:txBody>
      </p:sp>
      <p:sp>
        <p:nvSpPr>
          <p:cNvPr id="1097773" name="Text Box 45"/>
          <p:cNvSpPr txBox="1">
            <a:spLocks noChangeArrowheads="1"/>
          </p:cNvSpPr>
          <p:nvPr/>
        </p:nvSpPr>
        <p:spPr bwMode="auto">
          <a:xfrm>
            <a:off x="4384676" y="3338514"/>
            <a:ext cx="277813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V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39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74" name="Text Box 46"/>
          <p:cNvSpPr txBox="1">
            <a:spLocks noChangeArrowheads="1"/>
          </p:cNvSpPr>
          <p:nvPr/>
        </p:nvSpPr>
        <p:spPr bwMode="auto">
          <a:xfrm>
            <a:off x="5922963" y="3370263"/>
            <a:ext cx="1571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FFFFFF"/>
                </a:solidFill>
                <a:sym typeface="Symbol" pitchFamily="48" charset="2"/>
              </a:rPr>
              <a:t>C</a:t>
            </a:r>
            <a:endParaRPr lang="en-US" sz="1400" b="1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97775" name="Text Box 47"/>
          <p:cNvSpPr txBox="1">
            <a:spLocks noChangeArrowheads="1"/>
          </p:cNvSpPr>
          <p:nvPr/>
        </p:nvSpPr>
        <p:spPr bwMode="auto">
          <a:xfrm>
            <a:off x="4722814" y="3338514"/>
            <a:ext cx="19208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J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5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76" name="Text Box 48"/>
          <p:cNvSpPr txBox="1">
            <a:spLocks noChangeArrowheads="1"/>
          </p:cNvSpPr>
          <p:nvPr/>
        </p:nvSpPr>
        <p:spPr bwMode="auto">
          <a:xfrm>
            <a:off x="5072064" y="3373438"/>
            <a:ext cx="5095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Intron</a:t>
            </a:r>
          </a:p>
        </p:txBody>
      </p:sp>
      <p:sp>
        <p:nvSpPr>
          <p:cNvPr id="1097777" name="Text Box 49"/>
          <p:cNvSpPr txBox="1">
            <a:spLocks noChangeArrowheads="1"/>
          </p:cNvSpPr>
          <p:nvPr/>
        </p:nvSpPr>
        <p:spPr bwMode="auto">
          <a:xfrm>
            <a:off x="4572001" y="4581525"/>
            <a:ext cx="2778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V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39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78" name="Text Box 50"/>
          <p:cNvSpPr txBox="1">
            <a:spLocks noChangeArrowheads="1"/>
          </p:cNvSpPr>
          <p:nvPr/>
        </p:nvSpPr>
        <p:spPr bwMode="auto">
          <a:xfrm>
            <a:off x="5313363" y="4597401"/>
            <a:ext cx="1571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FFFFFF"/>
                </a:solidFill>
                <a:sym typeface="Symbol" pitchFamily="48" charset="2"/>
              </a:rPr>
              <a:t>C</a:t>
            </a:r>
            <a:endParaRPr lang="en-US" sz="1400" b="1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97779" name="Text Box 51"/>
          <p:cNvSpPr txBox="1">
            <a:spLocks noChangeArrowheads="1"/>
          </p:cNvSpPr>
          <p:nvPr/>
        </p:nvSpPr>
        <p:spPr bwMode="auto">
          <a:xfrm>
            <a:off x="4910139" y="4581525"/>
            <a:ext cx="19208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sym typeface="Symbol" pitchFamily="48" charset="2"/>
              </a:rPr>
              <a:t>J</a:t>
            </a:r>
            <a:r>
              <a:rPr lang="en-US" sz="1500" b="1" baseline="-25000">
                <a:solidFill>
                  <a:srgbClr val="000000"/>
                </a:solidFill>
                <a:sym typeface="Symbol" pitchFamily="48" charset="2"/>
              </a:rPr>
              <a:t>5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7780" name="Text Box 52"/>
          <p:cNvSpPr txBox="1">
            <a:spLocks noChangeArrowheads="1"/>
          </p:cNvSpPr>
          <p:nvPr/>
        </p:nvSpPr>
        <p:spPr bwMode="auto">
          <a:xfrm>
            <a:off x="5792789" y="4597401"/>
            <a:ext cx="8715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Poly-A tail</a:t>
            </a:r>
          </a:p>
        </p:txBody>
      </p:sp>
      <p:sp>
        <p:nvSpPr>
          <p:cNvPr id="1097781" name="Text Box 53"/>
          <p:cNvSpPr txBox="1">
            <a:spLocks noChangeArrowheads="1"/>
          </p:cNvSpPr>
          <p:nvPr/>
        </p:nvSpPr>
        <p:spPr bwMode="auto">
          <a:xfrm>
            <a:off x="3935414" y="4597400"/>
            <a:ext cx="3317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Cap</a:t>
            </a:r>
          </a:p>
        </p:txBody>
      </p:sp>
      <p:sp>
        <p:nvSpPr>
          <p:cNvPr id="1097782" name="Text Box 54"/>
          <p:cNvSpPr txBox="1">
            <a:spLocks noChangeArrowheads="1"/>
          </p:cNvSpPr>
          <p:nvPr/>
        </p:nvSpPr>
        <p:spPr bwMode="auto">
          <a:xfrm>
            <a:off x="5326063" y="5749926"/>
            <a:ext cx="1571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FFFFFF"/>
                </a:solidFill>
                <a:sym typeface="Symbol" pitchFamily="48" charset="2"/>
              </a:rPr>
              <a:t>C</a:t>
            </a:r>
            <a:endParaRPr lang="en-US" sz="1400" b="1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97783" name="Text Box 55"/>
          <p:cNvSpPr txBox="1">
            <a:spLocks noChangeArrowheads="1"/>
          </p:cNvSpPr>
          <p:nvPr/>
        </p:nvSpPr>
        <p:spPr bwMode="auto">
          <a:xfrm>
            <a:off x="4754563" y="5749926"/>
            <a:ext cx="1571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FFFFFF"/>
                </a:solidFill>
                <a:sym typeface="Symbol" pitchFamily="48" charset="2"/>
              </a:rPr>
              <a:t>V</a:t>
            </a:r>
            <a:endParaRPr lang="en-US" sz="1400" b="1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097784" name="Text Box 56"/>
          <p:cNvSpPr txBox="1">
            <a:spLocks noChangeArrowheads="1"/>
          </p:cNvSpPr>
          <p:nvPr/>
        </p:nvSpPr>
        <p:spPr bwMode="auto">
          <a:xfrm>
            <a:off x="7939088" y="4900614"/>
            <a:ext cx="93662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sym typeface="Symbol" pitchFamily="48" charset="2"/>
              </a:rPr>
              <a:t>V</a:t>
            </a:r>
          </a:p>
        </p:txBody>
      </p:sp>
      <p:sp>
        <p:nvSpPr>
          <p:cNvPr id="1097785" name="Text Box 57"/>
          <p:cNvSpPr txBox="1">
            <a:spLocks noChangeArrowheads="1"/>
          </p:cNvSpPr>
          <p:nvPr/>
        </p:nvSpPr>
        <p:spPr bwMode="auto">
          <a:xfrm>
            <a:off x="7742238" y="5075239"/>
            <a:ext cx="93662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sym typeface="Symbol" pitchFamily="48" charset="2"/>
              </a:rPr>
              <a:t>V</a:t>
            </a:r>
          </a:p>
        </p:txBody>
      </p:sp>
      <p:sp>
        <p:nvSpPr>
          <p:cNvPr id="1097786" name="Text Box 58"/>
          <p:cNvSpPr txBox="1">
            <a:spLocks noChangeArrowheads="1"/>
          </p:cNvSpPr>
          <p:nvPr/>
        </p:nvSpPr>
        <p:spPr bwMode="auto">
          <a:xfrm>
            <a:off x="9139238" y="4897439"/>
            <a:ext cx="93662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sym typeface="Symbol" pitchFamily="48" charset="2"/>
              </a:rPr>
              <a:t>V</a:t>
            </a:r>
          </a:p>
        </p:txBody>
      </p:sp>
      <p:sp>
        <p:nvSpPr>
          <p:cNvPr id="1097787" name="Text Box 59"/>
          <p:cNvSpPr txBox="1">
            <a:spLocks noChangeArrowheads="1"/>
          </p:cNvSpPr>
          <p:nvPr/>
        </p:nvSpPr>
        <p:spPr bwMode="auto">
          <a:xfrm>
            <a:off x="9339263" y="5078414"/>
            <a:ext cx="93662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sym typeface="Symbol" pitchFamily="48" charset="2"/>
              </a:rPr>
              <a:t>V</a:t>
            </a:r>
          </a:p>
        </p:txBody>
      </p:sp>
      <p:sp>
        <p:nvSpPr>
          <p:cNvPr id="1097788" name="Text Box 60"/>
          <p:cNvSpPr txBox="1">
            <a:spLocks noChangeArrowheads="1"/>
          </p:cNvSpPr>
          <p:nvPr/>
        </p:nvSpPr>
        <p:spPr bwMode="auto">
          <a:xfrm>
            <a:off x="8015288" y="5399089"/>
            <a:ext cx="93662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sym typeface="Symbol" pitchFamily="48" charset="2"/>
              </a:rPr>
              <a:t>C</a:t>
            </a:r>
          </a:p>
        </p:txBody>
      </p:sp>
      <p:sp>
        <p:nvSpPr>
          <p:cNvPr id="1097789" name="Text Box 61"/>
          <p:cNvSpPr txBox="1">
            <a:spLocks noChangeArrowheads="1"/>
          </p:cNvSpPr>
          <p:nvPr/>
        </p:nvSpPr>
        <p:spPr bwMode="auto">
          <a:xfrm>
            <a:off x="9066213" y="5376864"/>
            <a:ext cx="93662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sym typeface="Symbol" pitchFamily="48" charset="2"/>
              </a:rPr>
              <a:t>C</a:t>
            </a:r>
          </a:p>
        </p:txBody>
      </p:sp>
      <p:sp>
        <p:nvSpPr>
          <p:cNvPr id="1097790" name="Text Box 62"/>
          <p:cNvSpPr txBox="1">
            <a:spLocks noChangeArrowheads="1"/>
          </p:cNvSpPr>
          <p:nvPr/>
        </p:nvSpPr>
        <p:spPr bwMode="auto">
          <a:xfrm>
            <a:off x="8405813" y="5697539"/>
            <a:ext cx="93662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sym typeface="Symbol" pitchFamily="48" charset="2"/>
              </a:rPr>
              <a:t>C</a:t>
            </a:r>
          </a:p>
        </p:txBody>
      </p:sp>
      <p:sp>
        <p:nvSpPr>
          <p:cNvPr id="1097791" name="Text Box 63"/>
          <p:cNvSpPr txBox="1">
            <a:spLocks noChangeArrowheads="1"/>
          </p:cNvSpPr>
          <p:nvPr/>
        </p:nvSpPr>
        <p:spPr bwMode="auto">
          <a:xfrm>
            <a:off x="8662988" y="5697539"/>
            <a:ext cx="93662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sym typeface="Symbol" pitchFamily="48" charset="2"/>
              </a:rPr>
              <a:t>C</a:t>
            </a:r>
          </a:p>
        </p:txBody>
      </p:sp>
      <p:sp>
        <p:nvSpPr>
          <p:cNvPr id="1097792" name="Text Box 64"/>
          <p:cNvSpPr txBox="1">
            <a:spLocks noChangeArrowheads="1"/>
          </p:cNvSpPr>
          <p:nvPr/>
        </p:nvSpPr>
        <p:spPr bwMode="auto">
          <a:xfrm>
            <a:off x="5329239" y="2714626"/>
            <a:ext cx="1174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sym typeface="Symbol" pitchFamily="48" charset="2"/>
              </a:rPr>
              <a:t>2</a:t>
            </a:r>
          </a:p>
        </p:txBody>
      </p:sp>
      <p:sp>
        <p:nvSpPr>
          <p:cNvPr id="1097793" name="Oval 65"/>
          <p:cNvSpPr>
            <a:spLocks noChangeArrowheads="1"/>
          </p:cNvSpPr>
          <p:nvPr/>
        </p:nvSpPr>
        <p:spPr bwMode="auto">
          <a:xfrm>
            <a:off x="5275264" y="3937001"/>
            <a:ext cx="212725" cy="212725"/>
          </a:xfrm>
          <a:prstGeom prst="ellipse">
            <a:avLst/>
          </a:prstGeom>
          <a:solidFill>
            <a:srgbClr val="0196D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7794" name="Text Box 66"/>
          <p:cNvSpPr txBox="1">
            <a:spLocks noChangeArrowheads="1"/>
          </p:cNvSpPr>
          <p:nvPr/>
        </p:nvSpPr>
        <p:spPr bwMode="auto">
          <a:xfrm>
            <a:off x="5335589" y="3952876"/>
            <a:ext cx="1174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sym typeface="Symbol" pitchFamily="48" charset="2"/>
              </a:rPr>
              <a:t>3</a:t>
            </a:r>
          </a:p>
        </p:txBody>
      </p:sp>
      <p:sp>
        <p:nvSpPr>
          <p:cNvPr id="1097795" name="Oval 67"/>
          <p:cNvSpPr>
            <a:spLocks noChangeArrowheads="1"/>
          </p:cNvSpPr>
          <p:nvPr/>
        </p:nvSpPr>
        <p:spPr bwMode="auto">
          <a:xfrm>
            <a:off x="5278439" y="5083176"/>
            <a:ext cx="212725" cy="212725"/>
          </a:xfrm>
          <a:prstGeom prst="ellipse">
            <a:avLst/>
          </a:prstGeom>
          <a:solidFill>
            <a:srgbClr val="0196D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7796" name="Text Box 68"/>
          <p:cNvSpPr txBox="1">
            <a:spLocks noChangeArrowheads="1"/>
          </p:cNvSpPr>
          <p:nvPr/>
        </p:nvSpPr>
        <p:spPr bwMode="auto">
          <a:xfrm>
            <a:off x="5335589" y="5092701"/>
            <a:ext cx="1174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sym typeface="Symbol" pitchFamily="48" charset="2"/>
              </a:rPr>
              <a:t>4</a:t>
            </a:r>
          </a:p>
        </p:txBody>
      </p:sp>
      <p:sp>
        <p:nvSpPr>
          <p:cNvPr id="1097797" name="Line 69"/>
          <p:cNvSpPr>
            <a:spLocks noChangeShapeType="1"/>
          </p:cNvSpPr>
          <p:nvPr/>
        </p:nvSpPr>
        <p:spPr bwMode="auto">
          <a:xfrm>
            <a:off x="7202488" y="6434138"/>
            <a:ext cx="577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16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Self-Tolerance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Antigen receptors are generated by random rearrangement of DNA.</a:t>
            </a:r>
          </a:p>
          <a:p>
            <a:r>
              <a:rPr lang="en-US" sz="3000" dirty="0"/>
              <a:t>As lymphocytes mature in bone marrow or the thymus, they are tested for self-reactivity.</a:t>
            </a:r>
          </a:p>
          <a:p>
            <a:r>
              <a:rPr lang="en-US" sz="3000" dirty="0"/>
              <a:t>Lymphocytes with receptors specific for the body’s own molecules are destroyed by apoptosis, or rendered nonfunctional.</a:t>
            </a:r>
          </a:p>
          <a:p>
            <a:r>
              <a:rPr lang="en-US" sz="3000" dirty="0">
                <a:solidFill>
                  <a:srgbClr val="FFFF00"/>
                </a:solidFill>
              </a:rPr>
              <a:t>Question</a:t>
            </a:r>
            <a:r>
              <a:rPr lang="en-US" sz="3000" dirty="0"/>
              <a:t> – what would happen if these cells were NOT destroyed?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808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781" name="Picture 5" descr="43_15MemorySpecificit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326" y="139700"/>
            <a:ext cx="7243763" cy="6578600"/>
          </a:xfrm>
          <a:prstGeom prst="rect">
            <a:avLst/>
          </a:prstGeom>
          <a:noFill/>
        </p:spPr>
      </p:pic>
      <p:sp>
        <p:nvSpPr>
          <p:cNvPr id="1099782" name="Rectangle 6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783" name="Line 7"/>
          <p:cNvSpPr>
            <a:spLocks noChangeShapeType="1"/>
          </p:cNvSpPr>
          <p:nvPr/>
        </p:nvSpPr>
        <p:spPr bwMode="auto">
          <a:xfrm flipV="1">
            <a:off x="8304213" y="1289050"/>
            <a:ext cx="0" cy="1512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784" name="Text Box 8"/>
          <p:cNvSpPr txBox="1">
            <a:spLocks noChangeArrowheads="1"/>
          </p:cNvSpPr>
          <p:nvPr/>
        </p:nvSpPr>
        <p:spPr bwMode="auto">
          <a:xfrm>
            <a:off x="5318125" y="2811464"/>
            <a:ext cx="1295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16FBA"/>
                </a:solidFill>
                <a:sym typeface="Symbol" pitchFamily="48" charset="2"/>
              </a:rPr>
              <a:t>Antibodies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16FBA"/>
                </a:solidFill>
                <a:sym typeface="Symbol" pitchFamily="48" charset="2"/>
              </a:rPr>
              <a:t>to A</a:t>
            </a:r>
          </a:p>
        </p:txBody>
      </p:sp>
      <p:sp>
        <p:nvSpPr>
          <p:cNvPr id="1099785" name="Line 9"/>
          <p:cNvSpPr>
            <a:spLocks noChangeShapeType="1"/>
          </p:cNvSpPr>
          <p:nvPr/>
        </p:nvSpPr>
        <p:spPr bwMode="auto">
          <a:xfrm flipH="1" flipV="1">
            <a:off x="8307388" y="1279525"/>
            <a:ext cx="260350" cy="3233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786" name="Line 10"/>
          <p:cNvSpPr>
            <a:spLocks noChangeShapeType="1"/>
          </p:cNvSpPr>
          <p:nvPr/>
        </p:nvSpPr>
        <p:spPr bwMode="auto">
          <a:xfrm flipV="1">
            <a:off x="7564438" y="3714751"/>
            <a:ext cx="0" cy="347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787" name="Line 11"/>
          <p:cNvSpPr>
            <a:spLocks noChangeShapeType="1"/>
          </p:cNvSpPr>
          <p:nvPr/>
        </p:nvSpPr>
        <p:spPr bwMode="auto">
          <a:xfrm flipV="1">
            <a:off x="5599113" y="3330576"/>
            <a:ext cx="0" cy="677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788" name="Line 12"/>
          <p:cNvSpPr>
            <a:spLocks noChangeShapeType="1"/>
          </p:cNvSpPr>
          <p:nvPr/>
        </p:nvSpPr>
        <p:spPr bwMode="auto">
          <a:xfrm flipH="1" flipV="1">
            <a:off x="3900489" y="990601"/>
            <a:ext cx="1412875" cy="2982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789" name="Text Box 13"/>
          <p:cNvSpPr txBox="1">
            <a:spLocks noChangeArrowheads="1"/>
          </p:cNvSpPr>
          <p:nvPr/>
        </p:nvSpPr>
        <p:spPr bwMode="auto">
          <a:xfrm>
            <a:off x="7210425" y="3198814"/>
            <a:ext cx="1295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91C20"/>
                </a:solidFill>
                <a:sym typeface="Symbol" pitchFamily="48" charset="2"/>
              </a:rPr>
              <a:t>Antibodies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91C20"/>
                </a:solidFill>
                <a:sym typeface="Symbol" pitchFamily="48" charset="2"/>
              </a:rPr>
              <a:t>to B</a:t>
            </a:r>
          </a:p>
        </p:txBody>
      </p:sp>
      <p:sp>
        <p:nvSpPr>
          <p:cNvPr id="1099790" name="Text Box 14"/>
          <p:cNvSpPr txBox="1">
            <a:spLocks noChangeArrowheads="1"/>
          </p:cNvSpPr>
          <p:nvPr/>
        </p:nvSpPr>
        <p:spPr bwMode="auto">
          <a:xfrm>
            <a:off x="5688013" y="195263"/>
            <a:ext cx="3987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Secondary immune response to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antigen A produces antibodies to A;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primary immune response to antigen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B produces antibodies to B.</a:t>
            </a:r>
          </a:p>
        </p:txBody>
      </p:sp>
      <p:sp>
        <p:nvSpPr>
          <p:cNvPr id="1099791" name="Text Box 15"/>
          <p:cNvSpPr txBox="1">
            <a:spLocks noChangeArrowheads="1"/>
          </p:cNvSpPr>
          <p:nvPr/>
        </p:nvSpPr>
        <p:spPr bwMode="auto">
          <a:xfrm>
            <a:off x="2540001" y="185738"/>
            <a:ext cx="28924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Primary immune response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to antigen A produces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antibodies to A.</a:t>
            </a:r>
          </a:p>
        </p:txBody>
      </p:sp>
      <p:sp>
        <p:nvSpPr>
          <p:cNvPr id="1099792" name="Text Box 16"/>
          <p:cNvSpPr txBox="1">
            <a:spLocks noChangeArrowheads="1"/>
          </p:cNvSpPr>
          <p:nvPr/>
        </p:nvSpPr>
        <p:spPr bwMode="auto">
          <a:xfrm rot="16200000">
            <a:off x="1638301" y="2800351"/>
            <a:ext cx="26971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Antibody concentration</a:t>
            </a:r>
          </a:p>
          <a:p>
            <a:pPr marL="457200" indent="-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(arbitrary units)</a:t>
            </a:r>
          </a:p>
        </p:txBody>
      </p:sp>
      <p:sp>
        <p:nvSpPr>
          <p:cNvPr id="1099793" name="Text Box 17"/>
          <p:cNvSpPr txBox="1">
            <a:spLocks noChangeArrowheads="1"/>
          </p:cNvSpPr>
          <p:nvPr/>
        </p:nvSpPr>
        <p:spPr bwMode="auto">
          <a:xfrm>
            <a:off x="3517900" y="5465764"/>
            <a:ext cx="13858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Exposure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to antigen A</a:t>
            </a:r>
          </a:p>
        </p:txBody>
      </p:sp>
      <p:sp>
        <p:nvSpPr>
          <p:cNvPr id="1099794" name="Text Box 18"/>
          <p:cNvSpPr txBox="1">
            <a:spLocks noChangeArrowheads="1"/>
          </p:cNvSpPr>
          <p:nvPr/>
        </p:nvSpPr>
        <p:spPr bwMode="auto">
          <a:xfrm>
            <a:off x="5972176" y="5465764"/>
            <a:ext cx="1941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Exposure to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antigens A and B</a:t>
            </a:r>
          </a:p>
        </p:txBody>
      </p:sp>
      <p:sp>
        <p:nvSpPr>
          <p:cNvPr id="1099795" name="Text Box 19"/>
          <p:cNvSpPr txBox="1">
            <a:spLocks noChangeArrowheads="1"/>
          </p:cNvSpPr>
          <p:nvPr/>
        </p:nvSpPr>
        <p:spPr bwMode="auto">
          <a:xfrm>
            <a:off x="5981701" y="6100763"/>
            <a:ext cx="13001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Time (days)</a:t>
            </a:r>
          </a:p>
        </p:txBody>
      </p:sp>
      <p:sp>
        <p:nvSpPr>
          <p:cNvPr id="1099796" name="Text Box 20"/>
          <p:cNvSpPr txBox="1">
            <a:spLocks noChangeArrowheads="1"/>
          </p:cNvSpPr>
          <p:nvPr/>
        </p:nvSpPr>
        <p:spPr bwMode="auto">
          <a:xfrm>
            <a:off x="3408363" y="1700213"/>
            <a:ext cx="3667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10</a:t>
            </a:r>
            <a:r>
              <a:rPr lang="en-US" sz="2100" b="1" baseline="30000">
                <a:solidFill>
                  <a:srgbClr val="000000"/>
                </a:solidFill>
                <a:sym typeface="Symbol" pitchFamily="48" charset="2"/>
              </a:rPr>
              <a:t>4</a:t>
            </a:r>
            <a:endParaRPr lang="en-US" b="1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797" name="Text Box 21"/>
          <p:cNvSpPr txBox="1">
            <a:spLocks noChangeArrowheads="1"/>
          </p:cNvSpPr>
          <p:nvPr/>
        </p:nvSpPr>
        <p:spPr bwMode="auto">
          <a:xfrm>
            <a:off x="3408363" y="2465388"/>
            <a:ext cx="3667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10</a:t>
            </a:r>
            <a:r>
              <a:rPr lang="en-US" sz="2100" b="1" baseline="30000">
                <a:solidFill>
                  <a:srgbClr val="000000"/>
                </a:solidFill>
                <a:sym typeface="Symbol" pitchFamily="48" charset="2"/>
              </a:rPr>
              <a:t>3</a:t>
            </a:r>
            <a:endParaRPr lang="en-US" b="1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798" name="Text Box 22"/>
          <p:cNvSpPr txBox="1">
            <a:spLocks noChangeArrowheads="1"/>
          </p:cNvSpPr>
          <p:nvPr/>
        </p:nvSpPr>
        <p:spPr bwMode="auto">
          <a:xfrm>
            <a:off x="3408363" y="3227388"/>
            <a:ext cx="3667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10</a:t>
            </a:r>
            <a:r>
              <a:rPr lang="en-US" sz="2100" b="1" baseline="30000">
                <a:solidFill>
                  <a:srgbClr val="000000"/>
                </a:solidFill>
                <a:sym typeface="Symbol" pitchFamily="48" charset="2"/>
              </a:rPr>
              <a:t>2</a:t>
            </a:r>
            <a:endParaRPr lang="en-US" b="1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799" name="Text Box 23"/>
          <p:cNvSpPr txBox="1">
            <a:spLocks noChangeArrowheads="1"/>
          </p:cNvSpPr>
          <p:nvPr/>
        </p:nvSpPr>
        <p:spPr bwMode="auto">
          <a:xfrm>
            <a:off x="3408363" y="3989388"/>
            <a:ext cx="3667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10</a:t>
            </a:r>
            <a:r>
              <a:rPr lang="en-US" sz="2100" b="1" baseline="30000">
                <a:solidFill>
                  <a:srgbClr val="000000"/>
                </a:solidFill>
                <a:sym typeface="Symbol" pitchFamily="48" charset="2"/>
              </a:rPr>
              <a:t>1</a:t>
            </a:r>
            <a:endParaRPr lang="en-US" b="1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800" name="Text Box 24"/>
          <p:cNvSpPr txBox="1">
            <a:spLocks noChangeArrowheads="1"/>
          </p:cNvSpPr>
          <p:nvPr/>
        </p:nvSpPr>
        <p:spPr bwMode="auto">
          <a:xfrm>
            <a:off x="3408363" y="4760913"/>
            <a:ext cx="3667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10</a:t>
            </a:r>
            <a:r>
              <a:rPr lang="en-US" sz="2100" b="1" baseline="30000">
                <a:solidFill>
                  <a:srgbClr val="000000"/>
                </a:solidFill>
                <a:sym typeface="Symbol" pitchFamily="48" charset="2"/>
              </a:rPr>
              <a:t>0</a:t>
            </a:r>
            <a:endParaRPr lang="en-US" b="1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801" name="Text Box 25"/>
          <p:cNvSpPr txBox="1">
            <a:spLocks noChangeArrowheads="1"/>
          </p:cNvSpPr>
          <p:nvPr/>
        </p:nvSpPr>
        <p:spPr bwMode="auto">
          <a:xfrm>
            <a:off x="3817939" y="4986339"/>
            <a:ext cx="1539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0</a:t>
            </a:r>
          </a:p>
        </p:txBody>
      </p:sp>
      <p:sp>
        <p:nvSpPr>
          <p:cNvPr id="1099802" name="Text Box 26"/>
          <p:cNvSpPr txBox="1">
            <a:spLocks noChangeArrowheads="1"/>
          </p:cNvSpPr>
          <p:nvPr/>
        </p:nvSpPr>
        <p:spPr bwMode="auto">
          <a:xfrm>
            <a:off x="4465639" y="4986339"/>
            <a:ext cx="1539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7</a:t>
            </a:r>
          </a:p>
        </p:txBody>
      </p:sp>
      <p:sp>
        <p:nvSpPr>
          <p:cNvPr id="1099803" name="Text Box 27"/>
          <p:cNvSpPr txBox="1">
            <a:spLocks noChangeArrowheads="1"/>
          </p:cNvSpPr>
          <p:nvPr/>
        </p:nvSpPr>
        <p:spPr bwMode="auto">
          <a:xfrm>
            <a:off x="5043488" y="4986339"/>
            <a:ext cx="2651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14</a:t>
            </a:r>
          </a:p>
        </p:txBody>
      </p:sp>
      <p:sp>
        <p:nvSpPr>
          <p:cNvPr id="1099804" name="Text Box 28"/>
          <p:cNvSpPr txBox="1">
            <a:spLocks noChangeArrowheads="1"/>
          </p:cNvSpPr>
          <p:nvPr/>
        </p:nvSpPr>
        <p:spPr bwMode="auto">
          <a:xfrm>
            <a:off x="5691188" y="4986339"/>
            <a:ext cx="2651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21</a:t>
            </a:r>
          </a:p>
        </p:txBody>
      </p:sp>
      <p:sp>
        <p:nvSpPr>
          <p:cNvPr id="1099805" name="Text Box 29"/>
          <p:cNvSpPr txBox="1">
            <a:spLocks noChangeArrowheads="1"/>
          </p:cNvSpPr>
          <p:nvPr/>
        </p:nvSpPr>
        <p:spPr bwMode="auto">
          <a:xfrm>
            <a:off x="6342063" y="4986339"/>
            <a:ext cx="2651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28</a:t>
            </a:r>
          </a:p>
        </p:txBody>
      </p:sp>
      <p:sp>
        <p:nvSpPr>
          <p:cNvPr id="1099806" name="Text Box 30"/>
          <p:cNvSpPr txBox="1">
            <a:spLocks noChangeArrowheads="1"/>
          </p:cNvSpPr>
          <p:nvPr/>
        </p:nvSpPr>
        <p:spPr bwMode="auto">
          <a:xfrm>
            <a:off x="6986588" y="4986339"/>
            <a:ext cx="2651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35</a:t>
            </a:r>
          </a:p>
        </p:txBody>
      </p:sp>
      <p:sp>
        <p:nvSpPr>
          <p:cNvPr id="1099807" name="Text Box 31"/>
          <p:cNvSpPr txBox="1">
            <a:spLocks noChangeArrowheads="1"/>
          </p:cNvSpPr>
          <p:nvPr/>
        </p:nvSpPr>
        <p:spPr bwMode="auto">
          <a:xfrm>
            <a:off x="7631113" y="4986339"/>
            <a:ext cx="2651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42</a:t>
            </a:r>
          </a:p>
        </p:txBody>
      </p:sp>
      <p:sp>
        <p:nvSpPr>
          <p:cNvPr id="1099808" name="Text Box 32"/>
          <p:cNvSpPr txBox="1">
            <a:spLocks noChangeArrowheads="1"/>
          </p:cNvSpPr>
          <p:nvPr/>
        </p:nvSpPr>
        <p:spPr bwMode="auto">
          <a:xfrm>
            <a:off x="8278813" y="4986339"/>
            <a:ext cx="2651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49</a:t>
            </a:r>
          </a:p>
        </p:txBody>
      </p:sp>
      <p:sp>
        <p:nvSpPr>
          <p:cNvPr id="1099809" name="Text Box 33"/>
          <p:cNvSpPr txBox="1">
            <a:spLocks noChangeArrowheads="1"/>
          </p:cNvSpPr>
          <p:nvPr/>
        </p:nvSpPr>
        <p:spPr bwMode="auto">
          <a:xfrm>
            <a:off x="8923338" y="4986339"/>
            <a:ext cx="2651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sym typeface="Symbol" pitchFamily="48" charset="2"/>
              </a:rPr>
              <a:t>56</a:t>
            </a:r>
          </a:p>
        </p:txBody>
      </p:sp>
      <p:sp>
        <p:nvSpPr>
          <p:cNvPr id="1099810" name="Line 34"/>
          <p:cNvSpPr>
            <a:spLocks noChangeShapeType="1"/>
          </p:cNvSpPr>
          <p:nvPr/>
        </p:nvSpPr>
        <p:spPr bwMode="auto">
          <a:xfrm>
            <a:off x="4059238" y="4902201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9811" name="Line 35"/>
          <p:cNvSpPr>
            <a:spLocks noChangeShapeType="1"/>
          </p:cNvSpPr>
          <p:nvPr/>
        </p:nvSpPr>
        <p:spPr bwMode="auto">
          <a:xfrm>
            <a:off x="6472238" y="5226050"/>
            <a:ext cx="0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471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Innate Immunity: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Present before any exposure to pathogens and is effective from the time of birth.</a:t>
            </a:r>
          </a:p>
          <a:p>
            <a:r>
              <a:rPr lang="en-US" sz="3000" dirty="0"/>
              <a:t>Involves nonspecific responses to pathogens.</a:t>
            </a:r>
          </a:p>
          <a:p>
            <a:r>
              <a:rPr lang="en-US" sz="3000" dirty="0"/>
              <a:t>Rapid response time.</a:t>
            </a:r>
          </a:p>
          <a:p>
            <a:r>
              <a:rPr lang="en-US" sz="3000" dirty="0"/>
              <a:t>Consists of external barriers plus internal cellular and chemical defenses.</a:t>
            </a:r>
          </a:p>
        </p:txBody>
      </p:sp>
    </p:spTree>
    <p:extLst>
      <p:ext uri="{BB962C8B-B14F-4D97-AF65-F5344CB8AC3E}">
        <p14:creationId xmlns:p14="http://schemas.microsoft.com/office/powerpoint/2010/main" val="25112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" indent="3175"/>
            <a:r>
              <a:rPr lang="en-US" dirty="0" smtClean="0"/>
              <a:t>Acquired </a:t>
            </a:r>
            <a:r>
              <a:rPr lang="en-US" dirty="0"/>
              <a:t>immunity defends against infection of body cells and fluids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US" sz="3000" b="1" dirty="0" smtClean="0">
              <a:solidFill>
                <a:srgbClr val="FFFF00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3000" b="1" dirty="0" smtClean="0">
                <a:solidFill>
                  <a:srgbClr val="FFFF00"/>
                </a:solidFill>
              </a:rPr>
              <a:t>Humoral </a:t>
            </a:r>
            <a:r>
              <a:rPr lang="en-US" sz="3000" b="1" dirty="0">
                <a:solidFill>
                  <a:srgbClr val="FFFF00"/>
                </a:solidFill>
              </a:rPr>
              <a:t>response </a:t>
            </a:r>
            <a:r>
              <a:rPr lang="en-US" sz="3000" dirty="0"/>
              <a:t>involves activation and </a:t>
            </a:r>
            <a:r>
              <a:rPr lang="en-US" sz="3000" dirty="0" smtClean="0"/>
              <a:t>division</a:t>
            </a:r>
            <a:r>
              <a:rPr lang="en-US" sz="3000" dirty="0" smtClean="0"/>
              <a:t> </a:t>
            </a:r>
            <a:r>
              <a:rPr lang="en-US" sz="3000" dirty="0"/>
              <a:t>of B cells, </a:t>
            </a:r>
            <a:r>
              <a:rPr lang="en-US" sz="3000" dirty="0" smtClean="0"/>
              <a:t>which produce antibodies</a:t>
            </a:r>
          </a:p>
          <a:p>
            <a:pPr>
              <a:lnSpc>
                <a:spcPct val="95000"/>
              </a:lnSpc>
            </a:pPr>
            <a:endParaRPr lang="en-US" sz="3000" dirty="0"/>
          </a:p>
          <a:p>
            <a:pPr>
              <a:lnSpc>
                <a:spcPct val="95000"/>
              </a:lnSpc>
            </a:pPr>
            <a:r>
              <a:rPr lang="en-US" sz="3000" b="1" dirty="0" smtClean="0">
                <a:solidFill>
                  <a:srgbClr val="FFFF00"/>
                </a:solidFill>
              </a:rPr>
              <a:t>Cell-mediated </a:t>
            </a:r>
            <a:r>
              <a:rPr lang="en-US" sz="3000" b="1" dirty="0">
                <a:solidFill>
                  <a:srgbClr val="FFFF00"/>
                </a:solidFill>
              </a:rPr>
              <a:t>response </a:t>
            </a:r>
            <a:r>
              <a:rPr lang="en-US" sz="3000" dirty="0"/>
              <a:t>involves activation and </a:t>
            </a:r>
            <a:r>
              <a:rPr lang="en-US" sz="3000" dirty="0" smtClean="0"/>
              <a:t>division of </a:t>
            </a:r>
            <a:r>
              <a:rPr lang="en-US" sz="3000" dirty="0"/>
              <a:t>cytotoxic T </a:t>
            </a:r>
            <a:r>
              <a:rPr lang="en-US" sz="3000" dirty="0" smtClean="0"/>
              <a:t>cells</a:t>
            </a:r>
            <a:r>
              <a:rPr lang="en-US" sz="3000" dirty="0"/>
              <a:t> </a:t>
            </a:r>
            <a:r>
              <a:rPr lang="en-US" sz="3000" dirty="0" smtClean="0"/>
              <a:t>which attack infected cells</a:t>
            </a:r>
            <a:endParaRPr lang="en-US" sz="3000" dirty="0" smtClean="0"/>
          </a:p>
          <a:p>
            <a:pPr>
              <a:lnSpc>
                <a:spcPct val="95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363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805" name="Picture 5" descr="43_16-AcquiredImmu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76" y="139700"/>
            <a:ext cx="7408863" cy="6578600"/>
          </a:xfrm>
          <a:prstGeom prst="rect">
            <a:avLst/>
          </a:prstGeom>
          <a:noFill/>
        </p:spPr>
      </p:pic>
      <p:sp>
        <p:nvSpPr>
          <p:cNvPr id="1100806" name="Rectangle 6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00807" name="Text Box 7"/>
          <p:cNvSpPr txBox="1">
            <a:spLocks noChangeArrowheads="1"/>
          </p:cNvSpPr>
          <p:nvPr/>
        </p:nvSpPr>
        <p:spPr bwMode="auto">
          <a:xfrm>
            <a:off x="2992439" y="317501"/>
            <a:ext cx="260667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Humoral (antibody-mediated) immune response 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08" name="Text Box 8"/>
          <p:cNvSpPr txBox="1">
            <a:spLocks noChangeArrowheads="1"/>
          </p:cNvSpPr>
          <p:nvPr/>
        </p:nvSpPr>
        <p:spPr bwMode="auto">
          <a:xfrm>
            <a:off x="3379788" y="2506664"/>
            <a:ext cx="336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B cell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09" name="Text Box 9"/>
          <p:cNvSpPr txBox="1">
            <a:spLocks noChangeArrowheads="1"/>
          </p:cNvSpPr>
          <p:nvPr/>
        </p:nvSpPr>
        <p:spPr bwMode="auto">
          <a:xfrm>
            <a:off x="3189289" y="4859339"/>
            <a:ext cx="71437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Plasma cells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10" name="Text Box 10"/>
          <p:cNvSpPr txBox="1">
            <a:spLocks noChangeArrowheads="1"/>
          </p:cNvSpPr>
          <p:nvPr/>
        </p:nvSpPr>
        <p:spPr bwMode="auto">
          <a:xfrm>
            <a:off x="7062788" y="317501"/>
            <a:ext cx="180975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Cell-mediated immune response 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11" name="Text Box 11"/>
          <p:cNvSpPr txBox="1">
            <a:spLocks noChangeArrowheads="1"/>
          </p:cNvSpPr>
          <p:nvPr/>
        </p:nvSpPr>
        <p:spPr bwMode="auto">
          <a:xfrm>
            <a:off x="8586789" y="631826"/>
            <a:ext cx="2254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Key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12" name="Text Box 12"/>
          <p:cNvSpPr txBox="1">
            <a:spLocks noChangeArrowheads="1"/>
          </p:cNvSpPr>
          <p:nvPr/>
        </p:nvSpPr>
        <p:spPr bwMode="auto">
          <a:xfrm>
            <a:off x="9047164" y="806451"/>
            <a:ext cx="6889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Stimulates</a:t>
            </a:r>
          </a:p>
          <a:p>
            <a:pPr marL="457200" indent="-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Gives rise to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13" name="Text Box 13"/>
          <p:cNvSpPr txBox="1">
            <a:spLocks noChangeArrowheads="1"/>
          </p:cNvSpPr>
          <p:nvPr/>
        </p:nvSpPr>
        <p:spPr bwMode="auto">
          <a:xfrm>
            <a:off x="7262814" y="1571626"/>
            <a:ext cx="13017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4" name="Text Box 14"/>
          <p:cNvSpPr txBox="1">
            <a:spLocks noChangeArrowheads="1"/>
          </p:cNvSpPr>
          <p:nvPr/>
        </p:nvSpPr>
        <p:spPr bwMode="auto">
          <a:xfrm>
            <a:off x="6069014" y="2076450"/>
            <a:ext cx="9842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5" name="Text Box 15"/>
          <p:cNvSpPr txBox="1">
            <a:spLocks noChangeArrowheads="1"/>
          </p:cNvSpPr>
          <p:nvPr/>
        </p:nvSpPr>
        <p:spPr bwMode="auto">
          <a:xfrm>
            <a:off x="7262814" y="2565401"/>
            <a:ext cx="10318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6" name="Text Box 16"/>
          <p:cNvSpPr txBox="1">
            <a:spLocks noChangeArrowheads="1"/>
          </p:cNvSpPr>
          <p:nvPr/>
        </p:nvSpPr>
        <p:spPr bwMode="auto">
          <a:xfrm>
            <a:off x="4816476" y="2560638"/>
            <a:ext cx="1301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7" name="Text Box 17"/>
          <p:cNvSpPr txBox="1">
            <a:spLocks noChangeArrowheads="1"/>
          </p:cNvSpPr>
          <p:nvPr/>
        </p:nvSpPr>
        <p:spPr bwMode="auto">
          <a:xfrm>
            <a:off x="3505200" y="1547814"/>
            <a:ext cx="968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8" name="Text Box 18"/>
          <p:cNvSpPr txBox="1">
            <a:spLocks noChangeArrowheads="1"/>
          </p:cNvSpPr>
          <p:nvPr/>
        </p:nvSpPr>
        <p:spPr bwMode="auto">
          <a:xfrm>
            <a:off x="5038726" y="4275139"/>
            <a:ext cx="85725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19" name="Text Box 19"/>
          <p:cNvSpPr txBox="1">
            <a:spLocks noChangeArrowheads="1"/>
          </p:cNvSpPr>
          <p:nvPr/>
        </p:nvSpPr>
        <p:spPr bwMode="auto">
          <a:xfrm>
            <a:off x="6070600" y="4760914"/>
            <a:ext cx="10160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20" name="Text Box 20"/>
          <p:cNvSpPr txBox="1">
            <a:spLocks noChangeArrowheads="1"/>
          </p:cNvSpPr>
          <p:nvPr/>
        </p:nvSpPr>
        <p:spPr bwMode="auto">
          <a:xfrm>
            <a:off x="7092951" y="4287838"/>
            <a:ext cx="1301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>
              <a:solidFill>
                <a:srgbClr val="FFFFFF"/>
              </a:solidFill>
              <a:sym typeface="Symbol" pitchFamily="48" charset="2"/>
            </a:endParaRPr>
          </a:p>
        </p:txBody>
      </p:sp>
      <p:sp>
        <p:nvSpPr>
          <p:cNvPr id="1100821" name="Text Box 21"/>
          <p:cNvSpPr txBox="1">
            <a:spLocks noChangeArrowheads="1"/>
          </p:cNvSpPr>
          <p:nvPr/>
        </p:nvSpPr>
        <p:spPr bwMode="auto">
          <a:xfrm>
            <a:off x="4646613" y="4859339"/>
            <a:ext cx="8318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Memory B cells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2" name="Text Box 22"/>
          <p:cNvSpPr txBox="1">
            <a:spLocks noChangeArrowheads="1"/>
          </p:cNvSpPr>
          <p:nvPr/>
        </p:nvSpPr>
        <p:spPr bwMode="auto">
          <a:xfrm>
            <a:off x="5473701" y="719139"/>
            <a:ext cx="123507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Antigen (1st exposure)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3" name="Text Box 23"/>
          <p:cNvSpPr txBox="1">
            <a:spLocks noChangeArrowheads="1"/>
          </p:cNvSpPr>
          <p:nvPr/>
        </p:nvSpPr>
        <p:spPr bwMode="auto">
          <a:xfrm>
            <a:off x="5768975" y="1004889"/>
            <a:ext cx="66675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Engulfed by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4" name="Text Box 24"/>
          <p:cNvSpPr txBox="1">
            <a:spLocks noChangeArrowheads="1"/>
          </p:cNvSpPr>
          <p:nvPr/>
        </p:nvSpPr>
        <p:spPr bwMode="auto">
          <a:xfrm>
            <a:off x="5680076" y="1404938"/>
            <a:ext cx="8223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Antigen-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presenting cell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5" name="Text Box 25"/>
          <p:cNvSpPr txBox="1">
            <a:spLocks noChangeArrowheads="1"/>
          </p:cNvSpPr>
          <p:nvPr/>
        </p:nvSpPr>
        <p:spPr bwMode="auto">
          <a:xfrm>
            <a:off x="5676901" y="3497263"/>
            <a:ext cx="8223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Memory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Helper T cells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6" name="Text Box 26"/>
          <p:cNvSpPr txBox="1">
            <a:spLocks noChangeArrowheads="1"/>
          </p:cNvSpPr>
          <p:nvPr/>
        </p:nvSpPr>
        <p:spPr bwMode="auto">
          <a:xfrm>
            <a:off x="5761038" y="2506664"/>
            <a:ext cx="7112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Helper T cell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7" name="Text Box 27"/>
          <p:cNvSpPr txBox="1">
            <a:spLocks noChangeArrowheads="1"/>
          </p:cNvSpPr>
          <p:nvPr/>
        </p:nvSpPr>
        <p:spPr bwMode="auto">
          <a:xfrm>
            <a:off x="8245476" y="2506664"/>
            <a:ext cx="9302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Cytotoxic T cell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8" name="Text Box 28"/>
          <p:cNvSpPr txBox="1">
            <a:spLocks noChangeArrowheads="1"/>
          </p:cNvSpPr>
          <p:nvPr/>
        </p:nvSpPr>
        <p:spPr bwMode="auto">
          <a:xfrm>
            <a:off x="6727826" y="4730751"/>
            <a:ext cx="8223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Memory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Cytotoxic T cells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29" name="Text Box 29"/>
          <p:cNvSpPr txBox="1">
            <a:spLocks noChangeArrowheads="1"/>
          </p:cNvSpPr>
          <p:nvPr/>
        </p:nvSpPr>
        <p:spPr bwMode="auto">
          <a:xfrm>
            <a:off x="8216901" y="4730751"/>
            <a:ext cx="8985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Active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Cytotoxic T cells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30" name="Text Box 30"/>
          <p:cNvSpPr txBox="1">
            <a:spLocks noChangeArrowheads="1"/>
          </p:cNvSpPr>
          <p:nvPr/>
        </p:nvSpPr>
        <p:spPr bwMode="auto">
          <a:xfrm>
            <a:off x="5457826" y="4524375"/>
            <a:ext cx="12350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Antigen (2nd exposure)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31" name="Text Box 31"/>
          <p:cNvSpPr txBox="1">
            <a:spLocks noChangeArrowheads="1"/>
          </p:cNvSpPr>
          <p:nvPr/>
        </p:nvSpPr>
        <p:spPr bwMode="auto">
          <a:xfrm>
            <a:off x="3130551" y="5548313"/>
            <a:ext cx="8223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Secreted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antibodies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32" name="Text Box 32"/>
          <p:cNvSpPr txBox="1">
            <a:spLocks noChangeArrowheads="1"/>
          </p:cNvSpPr>
          <p:nvPr/>
        </p:nvSpPr>
        <p:spPr bwMode="auto">
          <a:xfrm>
            <a:off x="2603501" y="6027738"/>
            <a:ext cx="34448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Defend against extracellular pathogens by binding to antigens,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thereby neutralizing pathogens or making them better targets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for phagocytes and complement proteins. 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33" name="Text Box 33"/>
          <p:cNvSpPr txBox="1">
            <a:spLocks noChangeArrowheads="1"/>
          </p:cNvSpPr>
          <p:nvPr/>
        </p:nvSpPr>
        <p:spPr bwMode="auto">
          <a:xfrm>
            <a:off x="7562851" y="6027738"/>
            <a:ext cx="2124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Defend against intracellular pathogens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and cancer by binding to and lysing the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sym typeface="Symbol" pitchFamily="48" charset="2"/>
              </a:rPr>
              <a:t>infected cells or cancer cells.</a:t>
            </a:r>
            <a:endParaRPr lang="en-US" sz="9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00834" name="Text Box 34"/>
          <p:cNvSpPr txBox="1">
            <a:spLocks noChangeArrowheads="1"/>
          </p:cNvSpPr>
          <p:nvPr/>
        </p:nvSpPr>
        <p:spPr bwMode="auto">
          <a:xfrm>
            <a:off x="8707439" y="822325"/>
            <a:ext cx="7937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35" name="Text Box 35"/>
          <p:cNvSpPr txBox="1">
            <a:spLocks noChangeArrowheads="1"/>
          </p:cNvSpPr>
          <p:nvPr/>
        </p:nvSpPr>
        <p:spPr bwMode="auto">
          <a:xfrm>
            <a:off x="6070601" y="4275139"/>
            <a:ext cx="85725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  <p:sp>
        <p:nvSpPr>
          <p:cNvPr id="1100836" name="Text Box 36"/>
          <p:cNvSpPr txBox="1">
            <a:spLocks noChangeArrowheads="1"/>
          </p:cNvSpPr>
          <p:nvPr/>
        </p:nvSpPr>
        <p:spPr bwMode="auto">
          <a:xfrm>
            <a:off x="7105651" y="4275139"/>
            <a:ext cx="85725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sym typeface="Symbol" pitchFamily="48" charset="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700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Antibodies in Immunity</a:t>
            </a:r>
            <a:endParaRPr lang="en-US" b="0" dirty="0"/>
          </a:p>
        </p:txBody>
      </p:sp>
      <p:sp>
        <p:nvSpPr>
          <p:cNvPr id="91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Neutralization</a:t>
            </a:r>
            <a:r>
              <a:rPr lang="en-US" sz="3000" dirty="0"/>
              <a:t> occurs when a pathogen can no longer infect a host because it is bound to an antibody</a:t>
            </a:r>
            <a:r>
              <a:rPr lang="en-US" sz="3000" dirty="0" smtClean="0"/>
              <a:t>.</a:t>
            </a:r>
          </a:p>
          <a:p>
            <a:endParaRPr lang="en-US" sz="3000" dirty="0"/>
          </a:p>
          <a:p>
            <a:r>
              <a:rPr lang="en-US" sz="3000" dirty="0" err="1">
                <a:solidFill>
                  <a:srgbClr val="FFFF00"/>
                </a:solidFill>
              </a:rPr>
              <a:t>Opsonization</a:t>
            </a:r>
            <a:r>
              <a:rPr lang="en-US" sz="3000" dirty="0"/>
              <a:t> occurs when antibodies bound to antigens increase </a:t>
            </a:r>
            <a:r>
              <a:rPr lang="en-US" sz="3000" dirty="0" err="1"/>
              <a:t>phagocytosis</a:t>
            </a:r>
            <a:r>
              <a:rPr lang="en-US" sz="3000" dirty="0"/>
              <a:t>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592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840" name="Picture 24" descr="43_21aViralNeutraliz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6" y="130175"/>
            <a:ext cx="4170363" cy="6597650"/>
          </a:xfrm>
          <a:prstGeom prst="rect">
            <a:avLst/>
          </a:prstGeom>
          <a:noFill/>
        </p:spPr>
      </p:pic>
      <p:sp>
        <p:nvSpPr>
          <p:cNvPr id="1186841" name="Rectangle 25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200" dirty="0"/>
          </a:p>
        </p:txBody>
      </p:sp>
      <p:sp>
        <p:nvSpPr>
          <p:cNvPr id="1186842" name="Text Box 26"/>
          <p:cNvSpPr txBox="1">
            <a:spLocks noChangeArrowheads="1"/>
          </p:cNvSpPr>
          <p:nvPr/>
        </p:nvSpPr>
        <p:spPr bwMode="auto">
          <a:xfrm>
            <a:off x="4919663" y="385764"/>
            <a:ext cx="24304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</a:pPr>
            <a:r>
              <a:rPr lang="en-US" sz="2000" b="1"/>
              <a:t>Viral neutralization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1186843" name="Text Box 27"/>
          <p:cNvSpPr txBox="1">
            <a:spLocks noChangeArrowheads="1"/>
          </p:cNvSpPr>
          <p:nvPr/>
        </p:nvSpPr>
        <p:spPr bwMode="auto">
          <a:xfrm>
            <a:off x="6494463" y="1624014"/>
            <a:ext cx="71596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</a:pPr>
            <a:r>
              <a:rPr lang="en-US" sz="2000" b="1"/>
              <a:t>Virus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1186844" name="Line 28"/>
          <p:cNvSpPr>
            <a:spLocks noChangeShapeType="1"/>
          </p:cNvSpPr>
          <p:nvPr/>
        </p:nvSpPr>
        <p:spPr bwMode="auto">
          <a:xfrm flipV="1">
            <a:off x="5594350" y="1752600"/>
            <a:ext cx="869950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914" name="Picture 2" descr="43_21bOpsoniz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6" y="139700"/>
            <a:ext cx="4170363" cy="6578600"/>
          </a:xfrm>
          <a:prstGeom prst="rect">
            <a:avLst/>
          </a:prstGeom>
          <a:noFill/>
        </p:spPr>
      </p:pic>
      <p:sp>
        <p:nvSpPr>
          <p:cNvPr id="1190915" name="Rectangle 3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200" dirty="0"/>
          </a:p>
        </p:txBody>
      </p:sp>
      <p:sp>
        <p:nvSpPr>
          <p:cNvPr id="1190916" name="Text Box 4"/>
          <p:cNvSpPr txBox="1">
            <a:spLocks noChangeArrowheads="1"/>
          </p:cNvSpPr>
          <p:nvPr/>
        </p:nvSpPr>
        <p:spPr bwMode="auto">
          <a:xfrm>
            <a:off x="5287964" y="379414"/>
            <a:ext cx="1684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</a:pPr>
            <a:r>
              <a:rPr lang="en-US" sz="2000" b="1"/>
              <a:t>Opsonization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1190917" name="Text Box 5"/>
          <p:cNvSpPr txBox="1">
            <a:spLocks noChangeArrowheads="1"/>
          </p:cNvSpPr>
          <p:nvPr/>
        </p:nvSpPr>
        <p:spPr bwMode="auto">
          <a:xfrm>
            <a:off x="6564313" y="862013"/>
            <a:ext cx="1390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</a:pPr>
            <a:r>
              <a:rPr lang="en-US" sz="2000" b="1"/>
              <a:t>Bacterium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1190918" name="Text Box 6"/>
          <p:cNvSpPr txBox="1">
            <a:spLocks noChangeArrowheads="1"/>
          </p:cNvSpPr>
          <p:nvPr/>
        </p:nvSpPr>
        <p:spPr bwMode="auto">
          <a:xfrm>
            <a:off x="6564313" y="3376614"/>
            <a:ext cx="17129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</a:pPr>
            <a:r>
              <a:rPr lang="en-US" sz="2000" b="1"/>
              <a:t>Macrophage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1190919" name="Line 7"/>
          <p:cNvSpPr>
            <a:spLocks noChangeShapeType="1"/>
          </p:cNvSpPr>
          <p:nvPr/>
        </p:nvSpPr>
        <p:spPr bwMode="auto">
          <a:xfrm flipH="1">
            <a:off x="5994400" y="1098550"/>
            <a:ext cx="53975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0" name="Line 8"/>
          <p:cNvSpPr>
            <a:spLocks noChangeShapeType="1"/>
          </p:cNvSpPr>
          <p:nvPr/>
        </p:nvSpPr>
        <p:spPr bwMode="auto">
          <a:xfrm flipH="1">
            <a:off x="6972300" y="3638550"/>
            <a:ext cx="285750" cy="147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and Passive Immunization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1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FFFF00"/>
                </a:solidFill>
              </a:rPr>
              <a:t>Active immunity </a:t>
            </a:r>
            <a:r>
              <a:rPr lang="en-US" sz="3000" dirty="0"/>
              <a:t>develops naturally in response to an infection</a:t>
            </a:r>
          </a:p>
          <a:p>
            <a:r>
              <a:rPr lang="en-US" sz="3000" dirty="0"/>
              <a:t>It can also develop following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</a:rPr>
              <a:t>vaccination</a:t>
            </a:r>
            <a:endParaRPr lang="en-US" sz="3000" b="1" dirty="0"/>
          </a:p>
          <a:p>
            <a:r>
              <a:rPr lang="en-US" sz="3000" dirty="0"/>
              <a:t>In </a:t>
            </a:r>
            <a:r>
              <a:rPr lang="en-US" sz="3000" dirty="0" smtClean="0"/>
              <a:t>vaccination, the antigen alone is presented to create memory B and T cells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310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Immunity</a:t>
            </a:r>
            <a:endParaRPr lang="en-US" dirty="0"/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Provides </a:t>
            </a:r>
            <a:r>
              <a:rPr lang="en-US" sz="3000" dirty="0" smtClean="0"/>
              <a:t>short-term protection</a:t>
            </a:r>
          </a:p>
          <a:p>
            <a:endParaRPr lang="en-US" sz="3000" dirty="0"/>
          </a:p>
          <a:p>
            <a:r>
              <a:rPr lang="en-US" sz="3000" dirty="0" smtClean="0"/>
              <a:t>Occurs </a:t>
            </a:r>
            <a:r>
              <a:rPr lang="en-US" sz="3000" dirty="0" smtClean="0"/>
              <a:t>when </a:t>
            </a:r>
            <a:r>
              <a:rPr lang="en-US" sz="3000" dirty="0"/>
              <a:t>immune cells cross the placenta from mother to fetus or when antibodies pass </a:t>
            </a:r>
            <a:r>
              <a:rPr lang="en-US" sz="3000" dirty="0" smtClean="0"/>
              <a:t>through breast milk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190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Acquired Immune System Evasion by Pathogens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Pathogens </a:t>
            </a:r>
            <a:r>
              <a:rPr lang="en-US" sz="4400" dirty="0" smtClean="0"/>
              <a:t>adapt too!</a:t>
            </a:r>
          </a:p>
          <a:p>
            <a:endParaRPr lang="en-US" sz="4800" dirty="0"/>
          </a:p>
          <a:p>
            <a:r>
              <a:rPr lang="en-US" sz="4000" dirty="0"/>
              <a:t>Pathogens have high mutation rates in their antigens, decreasing </a:t>
            </a:r>
            <a:r>
              <a:rPr lang="en-US" sz="4000" dirty="0" smtClean="0"/>
              <a:t>detection</a:t>
            </a:r>
          </a:p>
          <a:p>
            <a:r>
              <a:rPr lang="en-US" sz="4000" dirty="0" smtClean="0"/>
              <a:t>Lysogenic viruses remain dormant in the body and cannot be cured</a:t>
            </a:r>
            <a:endParaRPr lang="en-US" sz="40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40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Adaptive </a:t>
            </a:r>
            <a:r>
              <a:rPr lang="en-US" dirty="0" smtClean="0">
                <a:solidFill>
                  <a:srgbClr val="FFFF00"/>
                </a:solidFill>
              </a:rPr>
              <a:t>Immunity: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Also called </a:t>
            </a:r>
            <a:r>
              <a:rPr lang="en-US" sz="3000" dirty="0" smtClean="0">
                <a:solidFill>
                  <a:srgbClr val="FFFF00"/>
                </a:solidFill>
              </a:rPr>
              <a:t>acquired </a:t>
            </a:r>
            <a:r>
              <a:rPr lang="en-US" sz="3000" dirty="0">
                <a:solidFill>
                  <a:srgbClr val="FFFF00"/>
                </a:solidFill>
              </a:rPr>
              <a:t>immunity</a:t>
            </a:r>
            <a:r>
              <a:rPr lang="en-US" sz="3000" dirty="0"/>
              <a:t>, develops after exposure to agents such as microbes, toxins, or other foreign substances.</a:t>
            </a:r>
          </a:p>
          <a:p>
            <a:r>
              <a:rPr lang="en-US" sz="3000" dirty="0"/>
              <a:t>Slower response time.</a:t>
            </a:r>
          </a:p>
          <a:p>
            <a:r>
              <a:rPr lang="en-US" sz="3000" dirty="0"/>
              <a:t>Involves </a:t>
            </a:r>
            <a:r>
              <a:rPr lang="en-US" sz="3000" dirty="0" smtClean="0"/>
              <a:t>response to a specific pathogen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852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373" name="Picture 5" descr="43_02ImmunityOverview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339" y="139700"/>
            <a:ext cx="5773737" cy="6578600"/>
          </a:xfrm>
          <a:prstGeom prst="rect">
            <a:avLst/>
          </a:prstGeom>
          <a:noFill/>
        </p:spPr>
      </p:pic>
      <p:sp>
        <p:nvSpPr>
          <p:cNvPr id="1082374" name="Rectangle 6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82375" name="Text Box 7"/>
          <p:cNvSpPr txBox="1">
            <a:spLocks noChangeArrowheads="1"/>
          </p:cNvSpPr>
          <p:nvPr/>
        </p:nvSpPr>
        <p:spPr bwMode="auto">
          <a:xfrm>
            <a:off x="3392489" y="1679575"/>
            <a:ext cx="17351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INNATE IMMUNITY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76" name="Text Box 8"/>
          <p:cNvSpPr txBox="1">
            <a:spLocks noChangeArrowheads="1"/>
          </p:cNvSpPr>
          <p:nvPr/>
        </p:nvSpPr>
        <p:spPr bwMode="auto">
          <a:xfrm>
            <a:off x="3503613" y="2078039"/>
            <a:ext cx="21764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sym typeface="Symbol" pitchFamily="48" charset="2"/>
              </a:rPr>
              <a:t>Recognition of traits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sym typeface="Symbol" pitchFamily="48" charset="2"/>
              </a:rPr>
              <a:t>shared by broad ranges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sym typeface="Symbol" pitchFamily="48" charset="2"/>
              </a:rPr>
              <a:t>of pathogens, using a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sym typeface="Symbol" pitchFamily="48" charset="2"/>
              </a:rPr>
              <a:t>small set of receptors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77" name="Text Box 9"/>
          <p:cNvSpPr txBox="1">
            <a:spLocks noChangeArrowheads="1"/>
          </p:cNvSpPr>
          <p:nvPr/>
        </p:nvSpPr>
        <p:spPr bwMode="auto">
          <a:xfrm>
            <a:off x="3417889" y="2074864"/>
            <a:ext cx="968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•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78" name="Text Box 10"/>
          <p:cNvSpPr txBox="1">
            <a:spLocks noChangeArrowheads="1"/>
          </p:cNvSpPr>
          <p:nvPr/>
        </p:nvSpPr>
        <p:spPr bwMode="auto">
          <a:xfrm>
            <a:off x="3417889" y="3122614"/>
            <a:ext cx="968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•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79" name="Text Box 11"/>
          <p:cNvSpPr txBox="1">
            <a:spLocks noChangeArrowheads="1"/>
          </p:cNvSpPr>
          <p:nvPr/>
        </p:nvSpPr>
        <p:spPr bwMode="auto">
          <a:xfrm>
            <a:off x="3503613" y="3128964"/>
            <a:ext cx="14525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Rapid response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80" name="Text Box 12"/>
          <p:cNvSpPr txBox="1">
            <a:spLocks noChangeArrowheads="1"/>
          </p:cNvSpPr>
          <p:nvPr/>
        </p:nvSpPr>
        <p:spPr bwMode="auto">
          <a:xfrm>
            <a:off x="3417889" y="4830764"/>
            <a:ext cx="968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•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81" name="Text Box 13"/>
          <p:cNvSpPr txBox="1">
            <a:spLocks noChangeArrowheads="1"/>
          </p:cNvSpPr>
          <p:nvPr/>
        </p:nvSpPr>
        <p:spPr bwMode="auto">
          <a:xfrm>
            <a:off x="3503614" y="4837114"/>
            <a:ext cx="223678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Recognition of traits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specific to particular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pathogens, using a vast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array of receptors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82" name="Text Box 14"/>
          <p:cNvSpPr txBox="1">
            <a:spLocks noChangeArrowheads="1"/>
          </p:cNvSpPr>
          <p:nvPr/>
        </p:nvSpPr>
        <p:spPr bwMode="auto">
          <a:xfrm>
            <a:off x="3417889" y="5881689"/>
            <a:ext cx="968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•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83" name="Text Box 15"/>
          <p:cNvSpPr txBox="1">
            <a:spLocks noChangeArrowheads="1"/>
          </p:cNvSpPr>
          <p:nvPr/>
        </p:nvSpPr>
        <p:spPr bwMode="auto">
          <a:xfrm>
            <a:off x="3503614" y="5888039"/>
            <a:ext cx="15319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Slower response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84" name="Text Box 16"/>
          <p:cNvSpPr txBox="1">
            <a:spLocks noChangeArrowheads="1"/>
          </p:cNvSpPr>
          <p:nvPr/>
        </p:nvSpPr>
        <p:spPr bwMode="auto">
          <a:xfrm>
            <a:off x="3392488" y="4435475"/>
            <a:ext cx="20367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ACQUIRED IMMUNITY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85" name="Text Box 17"/>
          <p:cNvSpPr txBox="1">
            <a:spLocks noChangeArrowheads="1"/>
          </p:cNvSpPr>
          <p:nvPr/>
        </p:nvSpPr>
        <p:spPr bwMode="auto">
          <a:xfrm>
            <a:off x="7100889" y="295276"/>
            <a:ext cx="15573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Pathogens</a:t>
            </a:r>
          </a:p>
          <a:p>
            <a:pPr marL="457200" indent="-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(microorganisms</a:t>
            </a:r>
          </a:p>
          <a:p>
            <a:pPr marL="457200" indent="-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and viruses)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86" name="Text Box 18"/>
          <p:cNvSpPr txBox="1">
            <a:spLocks noChangeArrowheads="1"/>
          </p:cNvSpPr>
          <p:nvPr/>
        </p:nvSpPr>
        <p:spPr bwMode="auto">
          <a:xfrm>
            <a:off x="5872164" y="1658938"/>
            <a:ext cx="1849437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Barrier defenses: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Skin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Mucous membranes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Secretions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87" name="Text Box 19"/>
          <p:cNvSpPr txBox="1">
            <a:spLocks noChangeArrowheads="1"/>
          </p:cNvSpPr>
          <p:nvPr/>
        </p:nvSpPr>
        <p:spPr bwMode="auto">
          <a:xfrm>
            <a:off x="5924550" y="2916239"/>
            <a:ext cx="21034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Internal defenses: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Phagocytic cells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Antimicrobial proteins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Inflammatory response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Natural killer cells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88" name="Text Box 20"/>
          <p:cNvSpPr txBox="1">
            <a:spLocks noChangeArrowheads="1"/>
          </p:cNvSpPr>
          <p:nvPr/>
        </p:nvSpPr>
        <p:spPr bwMode="auto">
          <a:xfrm>
            <a:off x="5924551" y="4418013"/>
            <a:ext cx="243046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Humoral response: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Antibodies defend against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infection in body fluids.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82389" name="Text Box 21"/>
          <p:cNvSpPr txBox="1">
            <a:spLocks noChangeArrowheads="1"/>
          </p:cNvSpPr>
          <p:nvPr/>
        </p:nvSpPr>
        <p:spPr bwMode="auto">
          <a:xfrm>
            <a:off x="5924550" y="5253038"/>
            <a:ext cx="28273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Cell-mediated response: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Cytotoxic lymphocytes defend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sym typeface="Symbol" pitchFamily="48" charset="2"/>
              </a:rPr>
              <a:t>against infection in body cells.</a:t>
            </a:r>
            <a:endParaRPr lang="en-US" sz="1500" b="1">
              <a:solidFill>
                <a:srgbClr val="563A84"/>
              </a:solidFill>
              <a:sym typeface="Symbol" pitchFamily="4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27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Inflammatory Responses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Following an injury, </a:t>
            </a:r>
            <a:r>
              <a:rPr lang="en-US" sz="3000" b="1" dirty="0">
                <a:solidFill>
                  <a:srgbClr val="FFFF00"/>
                </a:solidFill>
              </a:rPr>
              <a:t>mast cells </a:t>
            </a:r>
            <a:r>
              <a:rPr lang="en-US" sz="3000" dirty="0"/>
              <a:t>release </a:t>
            </a:r>
            <a:r>
              <a:rPr lang="en-US" sz="3000" b="1" dirty="0">
                <a:solidFill>
                  <a:srgbClr val="FFFF00"/>
                </a:solidFill>
              </a:rPr>
              <a:t>histamine</a:t>
            </a:r>
            <a:r>
              <a:rPr lang="en-US" sz="3000" dirty="0"/>
              <a:t>,</a:t>
            </a:r>
            <a:r>
              <a:rPr lang="en-US" sz="3000" b="1" dirty="0"/>
              <a:t> </a:t>
            </a:r>
            <a:r>
              <a:rPr lang="en-US" sz="3000" dirty="0"/>
              <a:t>which promotes changes in blood vessels.</a:t>
            </a:r>
            <a:endParaRPr lang="en-US" sz="3000" b="1" dirty="0">
              <a:solidFill>
                <a:srgbClr val="FFFF00"/>
              </a:solidFill>
            </a:endParaRPr>
          </a:p>
          <a:p>
            <a:r>
              <a:rPr lang="en-US" sz="3000" dirty="0"/>
              <a:t>These changes increase local blood supply and allow more phagocytes and antimicrobial proteins to enter tissues.</a:t>
            </a:r>
          </a:p>
          <a:p>
            <a:r>
              <a:rPr lang="en-US" sz="3000" i="1" dirty="0"/>
              <a:t>Pus, </a:t>
            </a:r>
            <a:r>
              <a:rPr lang="en-US" sz="3000" dirty="0"/>
              <a:t>a fluid rich in white blood cells, dead microbes, and cell debris, accumulates at the site of inflammation.</a:t>
            </a:r>
          </a:p>
        </p:txBody>
      </p:sp>
    </p:spTree>
    <p:extLst>
      <p:ext uri="{BB962C8B-B14F-4D97-AF65-F5344CB8AC3E}">
        <p14:creationId xmlns:p14="http://schemas.microsoft.com/office/powerpoint/2010/main" val="41363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566" name="Picture 6" descr="43_08LocalInflammatory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42950"/>
            <a:ext cx="9144000" cy="4648200"/>
          </a:xfrm>
          <a:prstGeom prst="rect">
            <a:avLst/>
          </a:prstGeom>
          <a:noFill/>
        </p:spPr>
      </p:pic>
      <p:sp>
        <p:nvSpPr>
          <p:cNvPr id="1090567" name="Rectangle 7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sym typeface="Symbol" pitchFamily="48" charset="2"/>
              </a:rPr>
              <a:t>Fig. 43-8-1</a:t>
            </a:r>
          </a:p>
        </p:txBody>
      </p:sp>
      <p:sp>
        <p:nvSpPr>
          <p:cNvPr id="1090568" name="Text Box 8"/>
          <p:cNvSpPr txBox="1">
            <a:spLocks noChangeArrowheads="1"/>
          </p:cNvSpPr>
          <p:nvPr/>
        </p:nvSpPr>
        <p:spPr bwMode="auto">
          <a:xfrm>
            <a:off x="1947864" y="1829594"/>
            <a:ext cx="809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sym typeface="Symbol" pitchFamily="48" charset="2"/>
              </a:rPr>
              <a:t>Pathogen</a:t>
            </a:r>
            <a:endParaRPr lang="en-US" sz="1400" b="1" dirty="0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0569" name="Line 9"/>
          <p:cNvSpPr>
            <a:spLocks noChangeShapeType="1"/>
          </p:cNvSpPr>
          <p:nvPr/>
        </p:nvSpPr>
        <p:spPr bwMode="auto">
          <a:xfrm>
            <a:off x="2706689" y="1911349"/>
            <a:ext cx="285749" cy="492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0570" name="Line 10"/>
          <p:cNvSpPr>
            <a:spLocks noChangeShapeType="1"/>
          </p:cNvSpPr>
          <p:nvPr/>
        </p:nvSpPr>
        <p:spPr bwMode="auto">
          <a:xfrm>
            <a:off x="4135438" y="2714853"/>
            <a:ext cx="176213" cy="4434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0571" name="Line 11"/>
          <p:cNvSpPr>
            <a:spLocks noChangeShapeType="1"/>
          </p:cNvSpPr>
          <p:nvPr/>
        </p:nvSpPr>
        <p:spPr bwMode="auto">
          <a:xfrm>
            <a:off x="2706689" y="3044826"/>
            <a:ext cx="288925" cy="206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0572" name="Line 12"/>
          <p:cNvSpPr>
            <a:spLocks noChangeShapeType="1"/>
          </p:cNvSpPr>
          <p:nvPr/>
        </p:nvSpPr>
        <p:spPr bwMode="auto">
          <a:xfrm flipV="1">
            <a:off x="3582989" y="3067050"/>
            <a:ext cx="11112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0573" name="Line 13"/>
          <p:cNvSpPr>
            <a:spLocks noChangeShapeType="1"/>
          </p:cNvSpPr>
          <p:nvPr/>
        </p:nvSpPr>
        <p:spPr bwMode="auto">
          <a:xfrm>
            <a:off x="3338837" y="1960564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0574" name="Line 14"/>
          <p:cNvSpPr>
            <a:spLocks noChangeShapeType="1"/>
          </p:cNvSpPr>
          <p:nvPr/>
        </p:nvSpPr>
        <p:spPr bwMode="auto">
          <a:xfrm flipV="1">
            <a:off x="3836989" y="4083051"/>
            <a:ext cx="244475" cy="24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0575" name="Line 15"/>
          <p:cNvSpPr>
            <a:spLocks noChangeShapeType="1"/>
          </p:cNvSpPr>
          <p:nvPr/>
        </p:nvSpPr>
        <p:spPr bwMode="auto">
          <a:xfrm rot="-5400000">
            <a:off x="1876427" y="3153569"/>
            <a:ext cx="269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0576" name="Line 16"/>
          <p:cNvSpPr>
            <a:spLocks noChangeShapeType="1"/>
          </p:cNvSpPr>
          <p:nvPr/>
        </p:nvSpPr>
        <p:spPr bwMode="auto">
          <a:xfrm>
            <a:off x="2389189" y="4340225"/>
            <a:ext cx="111125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0577" name="Line 17"/>
          <p:cNvSpPr>
            <a:spLocks noChangeShapeType="1"/>
          </p:cNvSpPr>
          <p:nvPr/>
        </p:nvSpPr>
        <p:spPr bwMode="auto">
          <a:xfrm>
            <a:off x="3535363" y="4460875"/>
            <a:ext cx="57150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0578" name="Line 18"/>
          <p:cNvSpPr>
            <a:spLocks noChangeShapeType="1"/>
          </p:cNvSpPr>
          <p:nvPr/>
        </p:nvSpPr>
        <p:spPr bwMode="auto">
          <a:xfrm flipV="1">
            <a:off x="2487614" y="4406900"/>
            <a:ext cx="346075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090579" name="Text Box 19"/>
          <p:cNvSpPr txBox="1">
            <a:spLocks noChangeArrowheads="1"/>
          </p:cNvSpPr>
          <p:nvPr/>
        </p:nvSpPr>
        <p:spPr bwMode="auto">
          <a:xfrm>
            <a:off x="3875089" y="1923257"/>
            <a:ext cx="685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sym typeface="Symbol" pitchFamily="48" charset="2"/>
              </a:rPr>
              <a:t>Splinter</a:t>
            </a:r>
            <a:endParaRPr lang="en-US" sz="1400" b="1" dirty="0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0580" name="Text Box 20"/>
          <p:cNvSpPr txBox="1">
            <a:spLocks noChangeArrowheads="1"/>
          </p:cNvSpPr>
          <p:nvPr/>
        </p:nvSpPr>
        <p:spPr bwMode="auto">
          <a:xfrm>
            <a:off x="3875089" y="3252789"/>
            <a:ext cx="1038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sym typeface="Symbol" pitchFamily="48" charset="2"/>
              </a:rPr>
              <a:t>Macrophage</a:t>
            </a:r>
            <a:endParaRPr lang="en-US" sz="1400" b="1" dirty="0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0581" name="Text Box 21"/>
          <p:cNvSpPr txBox="1">
            <a:spLocks noChangeArrowheads="1"/>
          </p:cNvSpPr>
          <p:nvPr/>
        </p:nvSpPr>
        <p:spPr bwMode="auto">
          <a:xfrm>
            <a:off x="1909764" y="3433764"/>
            <a:ext cx="7461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sym typeface="Symbol" pitchFamily="48" charset="2"/>
              </a:rPr>
              <a:t>Mast cell</a:t>
            </a:r>
            <a:endParaRPr lang="en-US" sz="1400" b="1" dirty="0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0582" name="Text Box 22"/>
          <p:cNvSpPr txBox="1">
            <a:spLocks noChangeArrowheads="1"/>
          </p:cNvSpPr>
          <p:nvPr/>
        </p:nvSpPr>
        <p:spPr bwMode="auto">
          <a:xfrm>
            <a:off x="2992438" y="3208338"/>
            <a:ext cx="78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sym typeface="Symbol" pitchFamily="48" charset="2"/>
              </a:rPr>
              <a:t>Chemical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sym typeface="Symbol" pitchFamily="48" charset="2"/>
              </a:rPr>
              <a:t>signals</a:t>
            </a:r>
            <a:endParaRPr lang="en-US" sz="1400" b="1" dirty="0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0583" name="Text Box 23"/>
          <p:cNvSpPr txBox="1">
            <a:spLocks noChangeArrowheads="1"/>
          </p:cNvSpPr>
          <p:nvPr/>
        </p:nvSpPr>
        <p:spPr bwMode="auto">
          <a:xfrm>
            <a:off x="4097339" y="3948114"/>
            <a:ext cx="758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Capillary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0584" name="Text Box 24"/>
          <p:cNvSpPr txBox="1">
            <a:spLocks noChangeArrowheads="1"/>
          </p:cNvSpPr>
          <p:nvPr/>
        </p:nvSpPr>
        <p:spPr bwMode="auto">
          <a:xfrm>
            <a:off x="3389314" y="4611689"/>
            <a:ext cx="1311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Phagocytic cell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090585" name="Text Box 25"/>
          <p:cNvSpPr txBox="1">
            <a:spLocks noChangeArrowheads="1"/>
          </p:cNvSpPr>
          <p:nvPr/>
        </p:nvSpPr>
        <p:spPr bwMode="auto">
          <a:xfrm>
            <a:off x="1909764" y="4608514"/>
            <a:ext cx="1311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Red blood cells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58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234" name="Picture 42" descr="43_08LocalInflammatory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762000"/>
            <a:ext cx="8686800" cy="4572000"/>
          </a:xfrm>
          <a:prstGeom prst="rect">
            <a:avLst/>
          </a:prstGeom>
          <a:noFill/>
        </p:spPr>
      </p:pic>
      <p:sp>
        <p:nvSpPr>
          <p:cNvPr id="1160235" name="Rectangle 43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sym typeface="Symbol" pitchFamily="48" charset="2"/>
              </a:rPr>
              <a:t>Fig. 43-8-2</a:t>
            </a:r>
          </a:p>
        </p:txBody>
      </p:sp>
      <p:sp>
        <p:nvSpPr>
          <p:cNvPr id="1160236" name="Text Box 44"/>
          <p:cNvSpPr txBox="1">
            <a:spLocks noChangeArrowheads="1"/>
          </p:cNvSpPr>
          <p:nvPr/>
        </p:nvSpPr>
        <p:spPr bwMode="auto">
          <a:xfrm>
            <a:off x="2068514" y="1960564"/>
            <a:ext cx="809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Pathogen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0237" name="Line 45"/>
          <p:cNvSpPr>
            <a:spLocks noChangeShapeType="1"/>
          </p:cNvSpPr>
          <p:nvPr/>
        </p:nvSpPr>
        <p:spPr bwMode="auto">
          <a:xfrm>
            <a:off x="2687639" y="2120901"/>
            <a:ext cx="492125" cy="276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0238" name="Line 46"/>
          <p:cNvSpPr>
            <a:spLocks noChangeShapeType="1"/>
          </p:cNvSpPr>
          <p:nvPr/>
        </p:nvSpPr>
        <p:spPr bwMode="auto">
          <a:xfrm>
            <a:off x="3973513" y="3032125"/>
            <a:ext cx="1651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0239" name="Line 47"/>
          <p:cNvSpPr>
            <a:spLocks noChangeShapeType="1"/>
          </p:cNvSpPr>
          <p:nvPr/>
        </p:nvSpPr>
        <p:spPr bwMode="auto">
          <a:xfrm>
            <a:off x="2706689" y="3044826"/>
            <a:ext cx="288925" cy="206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0240" name="Line 48"/>
          <p:cNvSpPr>
            <a:spLocks noChangeShapeType="1"/>
          </p:cNvSpPr>
          <p:nvPr/>
        </p:nvSpPr>
        <p:spPr bwMode="auto">
          <a:xfrm flipV="1">
            <a:off x="3582989" y="3067050"/>
            <a:ext cx="11112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0241" name="Line 49"/>
          <p:cNvSpPr>
            <a:spLocks noChangeShapeType="1"/>
          </p:cNvSpPr>
          <p:nvPr/>
        </p:nvSpPr>
        <p:spPr bwMode="auto">
          <a:xfrm>
            <a:off x="3600450" y="2051050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0242" name="Line 50"/>
          <p:cNvSpPr>
            <a:spLocks noChangeShapeType="1"/>
          </p:cNvSpPr>
          <p:nvPr/>
        </p:nvSpPr>
        <p:spPr bwMode="auto">
          <a:xfrm flipV="1">
            <a:off x="3836989" y="4083051"/>
            <a:ext cx="244475" cy="24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0243" name="Line 51"/>
          <p:cNvSpPr>
            <a:spLocks noChangeShapeType="1"/>
          </p:cNvSpPr>
          <p:nvPr/>
        </p:nvSpPr>
        <p:spPr bwMode="auto">
          <a:xfrm rot="-5400000">
            <a:off x="2249488" y="3452813"/>
            <a:ext cx="269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0244" name="Line 52"/>
          <p:cNvSpPr>
            <a:spLocks noChangeShapeType="1"/>
          </p:cNvSpPr>
          <p:nvPr/>
        </p:nvSpPr>
        <p:spPr bwMode="auto">
          <a:xfrm>
            <a:off x="3535363" y="4460875"/>
            <a:ext cx="57150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0245" name="Text Box 53"/>
          <p:cNvSpPr txBox="1">
            <a:spLocks noChangeArrowheads="1"/>
          </p:cNvSpPr>
          <p:nvPr/>
        </p:nvSpPr>
        <p:spPr bwMode="auto">
          <a:xfrm>
            <a:off x="4097338" y="1960564"/>
            <a:ext cx="685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Splinter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0246" name="Text Box 54"/>
          <p:cNvSpPr txBox="1">
            <a:spLocks noChangeArrowheads="1"/>
          </p:cNvSpPr>
          <p:nvPr/>
        </p:nvSpPr>
        <p:spPr bwMode="auto">
          <a:xfrm>
            <a:off x="3875089" y="3252789"/>
            <a:ext cx="1038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Macrophage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0247" name="Text Box 55"/>
          <p:cNvSpPr txBox="1">
            <a:spLocks noChangeArrowheads="1"/>
          </p:cNvSpPr>
          <p:nvPr/>
        </p:nvSpPr>
        <p:spPr bwMode="auto">
          <a:xfrm>
            <a:off x="2011364" y="3595689"/>
            <a:ext cx="7461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Mast cell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0248" name="Text Box 56"/>
          <p:cNvSpPr txBox="1">
            <a:spLocks noChangeArrowheads="1"/>
          </p:cNvSpPr>
          <p:nvPr/>
        </p:nvSpPr>
        <p:spPr bwMode="auto">
          <a:xfrm>
            <a:off x="2992438" y="3208338"/>
            <a:ext cx="78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Chemical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signals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0249" name="Text Box 57"/>
          <p:cNvSpPr txBox="1">
            <a:spLocks noChangeArrowheads="1"/>
          </p:cNvSpPr>
          <p:nvPr/>
        </p:nvSpPr>
        <p:spPr bwMode="auto">
          <a:xfrm>
            <a:off x="4097339" y="3948114"/>
            <a:ext cx="758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sym typeface="Symbol" pitchFamily="48" charset="2"/>
              </a:rPr>
              <a:t>Capillary</a:t>
            </a:r>
            <a:endParaRPr lang="en-US" sz="1400" b="1" dirty="0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0250" name="Text Box 58"/>
          <p:cNvSpPr txBox="1">
            <a:spLocks noChangeArrowheads="1"/>
          </p:cNvSpPr>
          <p:nvPr/>
        </p:nvSpPr>
        <p:spPr bwMode="auto">
          <a:xfrm>
            <a:off x="3389314" y="4611689"/>
            <a:ext cx="1311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Phagocytic cell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0251" name="Text Box 59"/>
          <p:cNvSpPr txBox="1">
            <a:spLocks noChangeArrowheads="1"/>
          </p:cNvSpPr>
          <p:nvPr/>
        </p:nvSpPr>
        <p:spPr bwMode="auto">
          <a:xfrm>
            <a:off x="1909764" y="4608514"/>
            <a:ext cx="1311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Red blood cells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0252" name="Line 60"/>
          <p:cNvSpPr>
            <a:spLocks noChangeShapeType="1"/>
          </p:cNvSpPr>
          <p:nvPr/>
        </p:nvSpPr>
        <p:spPr bwMode="auto">
          <a:xfrm flipV="1">
            <a:off x="7011988" y="3616326"/>
            <a:ext cx="16510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0253" name="Text Box 61"/>
          <p:cNvSpPr txBox="1">
            <a:spLocks noChangeArrowheads="1"/>
          </p:cNvSpPr>
          <p:nvPr/>
        </p:nvSpPr>
        <p:spPr bwMode="auto">
          <a:xfrm>
            <a:off x="7186614" y="3465514"/>
            <a:ext cx="454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Fluid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0254" name="Line 62"/>
          <p:cNvSpPr>
            <a:spLocks noChangeShapeType="1"/>
          </p:cNvSpPr>
          <p:nvPr/>
        </p:nvSpPr>
        <p:spPr bwMode="auto">
          <a:xfrm>
            <a:off x="2389189" y="4340225"/>
            <a:ext cx="111125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0255" name="Line 63"/>
          <p:cNvSpPr>
            <a:spLocks noChangeShapeType="1"/>
          </p:cNvSpPr>
          <p:nvPr/>
        </p:nvSpPr>
        <p:spPr bwMode="auto">
          <a:xfrm flipV="1">
            <a:off x="2487614" y="4406900"/>
            <a:ext cx="346075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266" name="Picture 2" descr="43_08LocalInflammatory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214" y="990600"/>
            <a:ext cx="8535987" cy="4648200"/>
          </a:xfrm>
          <a:prstGeom prst="rect">
            <a:avLst/>
          </a:prstGeom>
          <a:noFill/>
        </p:spPr>
      </p:pic>
      <p:sp>
        <p:nvSpPr>
          <p:cNvPr id="1163267" name="Rectangle 3"/>
          <p:cNvSpPr>
            <a:spLocks noChangeArrowheads="1"/>
          </p:cNvSpPr>
          <p:nvPr/>
        </p:nvSpPr>
        <p:spPr bwMode="auto">
          <a:xfrm>
            <a:off x="1676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sym typeface="Symbol" pitchFamily="48" charset="2"/>
              </a:rPr>
              <a:t>Fig. 43-8-3</a:t>
            </a:r>
          </a:p>
        </p:txBody>
      </p:sp>
      <p:sp>
        <p:nvSpPr>
          <p:cNvPr id="1163268" name="Text Box 4"/>
          <p:cNvSpPr txBox="1">
            <a:spLocks noChangeArrowheads="1"/>
          </p:cNvSpPr>
          <p:nvPr/>
        </p:nvSpPr>
        <p:spPr bwMode="auto">
          <a:xfrm>
            <a:off x="2068514" y="1960564"/>
            <a:ext cx="809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Pathogen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3269" name="Line 5"/>
          <p:cNvSpPr>
            <a:spLocks noChangeShapeType="1"/>
          </p:cNvSpPr>
          <p:nvPr/>
        </p:nvSpPr>
        <p:spPr bwMode="auto">
          <a:xfrm>
            <a:off x="2687639" y="2120901"/>
            <a:ext cx="492125" cy="276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3270" name="Line 6"/>
          <p:cNvSpPr>
            <a:spLocks noChangeShapeType="1"/>
          </p:cNvSpPr>
          <p:nvPr/>
        </p:nvSpPr>
        <p:spPr bwMode="auto">
          <a:xfrm>
            <a:off x="3973513" y="3032125"/>
            <a:ext cx="1651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3271" name="Line 7"/>
          <p:cNvSpPr>
            <a:spLocks noChangeShapeType="1"/>
          </p:cNvSpPr>
          <p:nvPr/>
        </p:nvSpPr>
        <p:spPr bwMode="auto">
          <a:xfrm>
            <a:off x="2706689" y="3044826"/>
            <a:ext cx="288925" cy="206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3272" name="Line 8"/>
          <p:cNvSpPr>
            <a:spLocks noChangeShapeType="1"/>
          </p:cNvSpPr>
          <p:nvPr/>
        </p:nvSpPr>
        <p:spPr bwMode="auto">
          <a:xfrm flipV="1">
            <a:off x="3582989" y="3067050"/>
            <a:ext cx="11112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3273" name="Line 9"/>
          <p:cNvSpPr>
            <a:spLocks noChangeShapeType="1"/>
          </p:cNvSpPr>
          <p:nvPr/>
        </p:nvSpPr>
        <p:spPr bwMode="auto">
          <a:xfrm>
            <a:off x="3600450" y="2051050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3274" name="Line 10"/>
          <p:cNvSpPr>
            <a:spLocks noChangeShapeType="1"/>
          </p:cNvSpPr>
          <p:nvPr/>
        </p:nvSpPr>
        <p:spPr bwMode="auto">
          <a:xfrm flipV="1">
            <a:off x="3836989" y="4083051"/>
            <a:ext cx="244475" cy="24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3275" name="Line 11"/>
          <p:cNvSpPr>
            <a:spLocks noChangeShapeType="1"/>
          </p:cNvSpPr>
          <p:nvPr/>
        </p:nvSpPr>
        <p:spPr bwMode="auto">
          <a:xfrm rot="-5400000">
            <a:off x="2249488" y="3452813"/>
            <a:ext cx="269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3276" name="Line 12"/>
          <p:cNvSpPr>
            <a:spLocks noChangeShapeType="1"/>
          </p:cNvSpPr>
          <p:nvPr/>
        </p:nvSpPr>
        <p:spPr bwMode="auto">
          <a:xfrm>
            <a:off x="3535363" y="4460875"/>
            <a:ext cx="57150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3277" name="Text Box 13"/>
          <p:cNvSpPr txBox="1">
            <a:spLocks noChangeArrowheads="1"/>
          </p:cNvSpPr>
          <p:nvPr/>
        </p:nvSpPr>
        <p:spPr bwMode="auto">
          <a:xfrm>
            <a:off x="4097338" y="1960564"/>
            <a:ext cx="685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Splinter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3278" name="Text Box 14"/>
          <p:cNvSpPr txBox="1">
            <a:spLocks noChangeArrowheads="1"/>
          </p:cNvSpPr>
          <p:nvPr/>
        </p:nvSpPr>
        <p:spPr bwMode="auto">
          <a:xfrm>
            <a:off x="3875089" y="3252789"/>
            <a:ext cx="1038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Macrophage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3279" name="Text Box 15"/>
          <p:cNvSpPr txBox="1">
            <a:spLocks noChangeArrowheads="1"/>
          </p:cNvSpPr>
          <p:nvPr/>
        </p:nvSpPr>
        <p:spPr bwMode="auto">
          <a:xfrm>
            <a:off x="2011364" y="3595689"/>
            <a:ext cx="7461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Mast cell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3280" name="Text Box 16"/>
          <p:cNvSpPr txBox="1">
            <a:spLocks noChangeArrowheads="1"/>
          </p:cNvSpPr>
          <p:nvPr/>
        </p:nvSpPr>
        <p:spPr bwMode="auto">
          <a:xfrm>
            <a:off x="2992438" y="3208338"/>
            <a:ext cx="78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Chemical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signals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3281" name="Text Box 17"/>
          <p:cNvSpPr txBox="1">
            <a:spLocks noChangeArrowheads="1"/>
          </p:cNvSpPr>
          <p:nvPr/>
        </p:nvSpPr>
        <p:spPr bwMode="auto">
          <a:xfrm>
            <a:off x="4097339" y="3948114"/>
            <a:ext cx="758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Capillary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3282" name="Text Box 18"/>
          <p:cNvSpPr txBox="1">
            <a:spLocks noChangeArrowheads="1"/>
          </p:cNvSpPr>
          <p:nvPr/>
        </p:nvSpPr>
        <p:spPr bwMode="auto">
          <a:xfrm>
            <a:off x="3389314" y="4611689"/>
            <a:ext cx="1311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Phagocytic cell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3283" name="Text Box 19"/>
          <p:cNvSpPr txBox="1">
            <a:spLocks noChangeArrowheads="1"/>
          </p:cNvSpPr>
          <p:nvPr/>
        </p:nvSpPr>
        <p:spPr bwMode="auto">
          <a:xfrm>
            <a:off x="1909764" y="4608514"/>
            <a:ext cx="1311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Red blood cells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3284" name="Line 20"/>
          <p:cNvSpPr>
            <a:spLocks noChangeShapeType="1"/>
          </p:cNvSpPr>
          <p:nvPr/>
        </p:nvSpPr>
        <p:spPr bwMode="auto">
          <a:xfrm flipV="1">
            <a:off x="7011988" y="3616326"/>
            <a:ext cx="16510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3285" name="Text Box 21"/>
          <p:cNvSpPr txBox="1">
            <a:spLocks noChangeArrowheads="1"/>
          </p:cNvSpPr>
          <p:nvPr/>
        </p:nvSpPr>
        <p:spPr bwMode="auto">
          <a:xfrm>
            <a:off x="7186614" y="3465514"/>
            <a:ext cx="454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Fluid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3286" name="Line 22"/>
          <p:cNvSpPr>
            <a:spLocks noChangeShapeType="1"/>
          </p:cNvSpPr>
          <p:nvPr/>
        </p:nvSpPr>
        <p:spPr bwMode="auto">
          <a:xfrm flipH="1" flipV="1">
            <a:off x="9304339" y="3605214"/>
            <a:ext cx="200025" cy="37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3287" name="Text Box 23"/>
          <p:cNvSpPr txBox="1">
            <a:spLocks noChangeArrowheads="1"/>
          </p:cNvSpPr>
          <p:nvPr/>
        </p:nvSpPr>
        <p:spPr bwMode="auto">
          <a:xfrm>
            <a:off x="9056689" y="3959225"/>
            <a:ext cx="11842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sym typeface="Symbol" pitchFamily="48" charset="2"/>
              </a:rPr>
              <a:t>Phagocytosis</a:t>
            </a:r>
            <a:endParaRPr lang="en-US" sz="1400" b="1">
              <a:solidFill>
                <a:srgbClr val="563A84"/>
              </a:solidFill>
              <a:sym typeface="Symbol" pitchFamily="48" charset="2"/>
            </a:endParaRPr>
          </a:p>
        </p:txBody>
      </p:sp>
      <p:sp>
        <p:nvSpPr>
          <p:cNvPr id="1163288" name="Line 24"/>
          <p:cNvSpPr>
            <a:spLocks noChangeShapeType="1"/>
          </p:cNvSpPr>
          <p:nvPr/>
        </p:nvSpPr>
        <p:spPr bwMode="auto">
          <a:xfrm>
            <a:off x="2389189" y="4340225"/>
            <a:ext cx="111125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  <p:sp>
        <p:nvSpPr>
          <p:cNvPr id="1163289" name="Line 25"/>
          <p:cNvSpPr>
            <a:spLocks noChangeShapeType="1"/>
          </p:cNvSpPr>
          <p:nvPr/>
        </p:nvSpPr>
        <p:spPr bwMode="auto">
          <a:xfrm flipV="1">
            <a:off x="2487614" y="4406900"/>
            <a:ext cx="346075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900">
              <a:solidFill>
                <a:srgbClr val="000000"/>
              </a:solidFill>
              <a:sym typeface="Symbol" pitchFamily="4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33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562975" cy="807713"/>
          </a:xfrm>
        </p:spPr>
        <p:txBody>
          <a:bodyPr/>
          <a:lstStyle/>
          <a:p>
            <a:r>
              <a:rPr lang="en-US" sz="4000" dirty="0" smtClean="0"/>
              <a:t>Adaptive Immunity</a:t>
            </a:r>
            <a:endParaRPr lang="en-US" sz="4000" dirty="0"/>
          </a:p>
        </p:txBody>
      </p:sp>
      <p:sp>
        <p:nvSpPr>
          <p:cNvPr id="883715" name="Rectangle 3"/>
          <p:cNvSpPr>
            <a:spLocks noGrp="1" noChangeArrowheads="1"/>
          </p:cNvSpPr>
          <p:nvPr>
            <p:ph idx="1"/>
          </p:nvPr>
        </p:nvSpPr>
        <p:spPr>
          <a:xfrm>
            <a:off x="1791478" y="1231641"/>
            <a:ext cx="9423917" cy="5038530"/>
          </a:xfrm>
        </p:spPr>
        <p:txBody>
          <a:bodyPr/>
          <a:lstStyle/>
          <a:p>
            <a:r>
              <a:rPr lang="en-US" sz="3600" dirty="0" smtClean="0"/>
              <a:t>A response is coordinated to a specific invader</a:t>
            </a:r>
          </a:p>
          <a:p>
            <a:pPr lvl="1"/>
            <a:r>
              <a:rPr lang="en-US" sz="2800" dirty="0" smtClean="0"/>
              <a:t>Lymphocytes </a:t>
            </a:r>
            <a:r>
              <a:rPr lang="en-US" sz="2800" dirty="0"/>
              <a:t>that mature in the </a:t>
            </a:r>
            <a:r>
              <a:rPr lang="en-US" sz="2800" b="1" dirty="0">
                <a:solidFill>
                  <a:srgbClr val="FFFF00"/>
                </a:solidFill>
              </a:rPr>
              <a:t>thymus (small organ b/w lungs)</a:t>
            </a:r>
            <a:r>
              <a:rPr lang="en-US" sz="2800" dirty="0"/>
              <a:t> are called </a:t>
            </a:r>
            <a:r>
              <a:rPr lang="en-US" sz="2800" b="1" dirty="0">
                <a:solidFill>
                  <a:srgbClr val="FFFF00"/>
                </a:solidFill>
              </a:rPr>
              <a:t>T cells</a:t>
            </a:r>
            <a:endParaRPr lang="en-US" sz="2800" dirty="0"/>
          </a:p>
          <a:p>
            <a:pPr lvl="1"/>
            <a:r>
              <a:rPr lang="en-US" sz="2800" dirty="0"/>
              <a:t>Lymphocytes that mature in </a:t>
            </a:r>
            <a:r>
              <a:rPr lang="en-US" sz="2800" dirty="0">
                <a:solidFill>
                  <a:srgbClr val="FFFF00"/>
                </a:solidFill>
              </a:rPr>
              <a:t>bone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marrow </a:t>
            </a:r>
            <a:r>
              <a:rPr lang="en-US" sz="2800" dirty="0"/>
              <a:t>are called </a:t>
            </a:r>
            <a:r>
              <a:rPr lang="en-US" sz="2800" b="1" dirty="0">
                <a:solidFill>
                  <a:srgbClr val="FFFF00"/>
                </a:solidFill>
              </a:rPr>
              <a:t>B cells.</a:t>
            </a:r>
          </a:p>
        </p:txBody>
      </p:sp>
    </p:spTree>
    <p:extLst>
      <p:ext uri="{BB962C8B-B14F-4D97-AF65-F5344CB8AC3E}">
        <p14:creationId xmlns:p14="http://schemas.microsoft.com/office/powerpoint/2010/main" val="4551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Cancer -green">
  <a:themeElements>
    <a:clrScheme name="Office Theme 2">
      <a:dk1>
        <a:srgbClr val="616161"/>
      </a:dk1>
      <a:lt1>
        <a:srgbClr val="FFFFFF"/>
      </a:lt1>
      <a:dk2>
        <a:srgbClr val="0066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Cancer -green">
  <a:themeElements>
    <a:clrScheme name="Office Theme 2">
      <a:dk1>
        <a:srgbClr val="616161"/>
      </a:dk1>
      <a:lt1>
        <a:srgbClr val="FFFFFF"/>
      </a:lt1>
      <a:dk2>
        <a:srgbClr val="0066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Cancer -green">
  <a:themeElements>
    <a:clrScheme name="Office Theme 2">
      <a:dk1>
        <a:srgbClr val="616161"/>
      </a:dk1>
      <a:lt1>
        <a:srgbClr val="FFFFFF"/>
      </a:lt1>
      <a:dk2>
        <a:srgbClr val="0066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ancer -green">
  <a:themeElements>
    <a:clrScheme name="Office Theme 2">
      <a:dk1>
        <a:srgbClr val="616161"/>
      </a:dk1>
      <a:lt1>
        <a:srgbClr val="FFFFFF"/>
      </a:lt1>
      <a:dk2>
        <a:srgbClr val="0066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ancer -green">
  <a:themeElements>
    <a:clrScheme name="Office Theme 2">
      <a:dk1>
        <a:srgbClr val="616161"/>
      </a:dk1>
      <a:lt1>
        <a:srgbClr val="FFFFFF"/>
      </a:lt1>
      <a:dk2>
        <a:srgbClr val="0066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ancer -green">
  <a:themeElements>
    <a:clrScheme name="Office Theme 2">
      <a:dk1>
        <a:srgbClr val="616161"/>
      </a:dk1>
      <a:lt1>
        <a:srgbClr val="FFFFFF"/>
      </a:lt1>
      <a:dk2>
        <a:srgbClr val="0066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Cancer -green">
  <a:themeElements>
    <a:clrScheme name="Office Theme 2">
      <a:dk1>
        <a:srgbClr val="616161"/>
      </a:dk1>
      <a:lt1>
        <a:srgbClr val="FFFFFF"/>
      </a:lt1>
      <a:dk2>
        <a:srgbClr val="0066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7436</TotalTime>
  <Words>1199</Words>
  <Application>Microsoft Office PowerPoint</Application>
  <PresentationFormat>Widescreen</PresentationFormat>
  <Paragraphs>411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Arial</vt:lpstr>
      <vt:lpstr>Arial Narrow</vt:lpstr>
      <vt:lpstr>Calibri</vt:lpstr>
      <vt:lpstr>Symbol</vt:lpstr>
      <vt:lpstr>Times New Roman</vt:lpstr>
      <vt:lpstr>Cancer -green</vt:lpstr>
      <vt:lpstr>Custom Design</vt:lpstr>
      <vt:lpstr>1_Cancer -green</vt:lpstr>
      <vt:lpstr>1_Custom Design</vt:lpstr>
      <vt:lpstr>2_Cancer -green</vt:lpstr>
      <vt:lpstr>2_Custom Design</vt:lpstr>
      <vt:lpstr>3_Cancer -green</vt:lpstr>
      <vt:lpstr>3_Custom Design</vt:lpstr>
      <vt:lpstr>4_Cancer -green</vt:lpstr>
      <vt:lpstr>4_Custom Design</vt:lpstr>
      <vt:lpstr>5_Cancer -green</vt:lpstr>
      <vt:lpstr>6_Cancer -green</vt:lpstr>
      <vt:lpstr>Overview: Reconnaissance, Recognition, and Response</vt:lpstr>
      <vt:lpstr>Innate Immunity:</vt:lpstr>
      <vt:lpstr>Adaptive Immunity:</vt:lpstr>
      <vt:lpstr>PowerPoint Presentation</vt:lpstr>
      <vt:lpstr>Inflammatory Responses</vt:lpstr>
      <vt:lpstr>PowerPoint Presentation</vt:lpstr>
      <vt:lpstr>PowerPoint Presentation</vt:lpstr>
      <vt:lpstr>PowerPoint Presentation</vt:lpstr>
      <vt:lpstr>Adaptive Immunity</vt:lpstr>
      <vt:lpstr>Adaptive Immunity: An Overview</vt:lpstr>
      <vt:lpstr>Antigen Recognition by Lymphocytes</vt:lpstr>
      <vt:lpstr>PowerPoint Presentation</vt:lpstr>
      <vt:lpstr>Antigen Presentation</vt:lpstr>
      <vt:lpstr>PowerPoint Presentation</vt:lpstr>
      <vt:lpstr>PowerPoint Presentation</vt:lpstr>
      <vt:lpstr>Generation of Lymphocyte Diversity by Gene Rearrangement</vt:lpstr>
      <vt:lpstr>PowerPoint Presentation</vt:lpstr>
      <vt:lpstr>Origin of Self-Tolerance</vt:lpstr>
      <vt:lpstr>PowerPoint Presentation</vt:lpstr>
      <vt:lpstr>Acquired immunity defends against infection of body cells and fluids</vt:lpstr>
      <vt:lpstr>PowerPoint Presentation</vt:lpstr>
      <vt:lpstr>The Role of Antibodies in Immunity</vt:lpstr>
      <vt:lpstr>PowerPoint Presentation</vt:lpstr>
      <vt:lpstr>PowerPoint Presentation</vt:lpstr>
      <vt:lpstr>Active and Passive Immunization</vt:lpstr>
      <vt:lpstr>Passive Immunity</vt:lpstr>
      <vt:lpstr>Acquired Immune System Evasion by Pathogens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Innate Immunity:</dc:title>
  <dc:creator>Sean O'Connor</dc:creator>
  <cp:lastModifiedBy>Sean O'Connor</cp:lastModifiedBy>
  <cp:revision>16</cp:revision>
  <dcterms:created xsi:type="dcterms:W3CDTF">2015-04-14T16:03:37Z</dcterms:created>
  <dcterms:modified xsi:type="dcterms:W3CDTF">2017-04-06T13:32:49Z</dcterms:modified>
</cp:coreProperties>
</file>